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7"/>
  </p:notesMasterIdLst>
  <p:sldIdLst>
    <p:sldId id="256" r:id="rId4"/>
    <p:sldId id="283" r:id="rId5"/>
    <p:sldId id="284" r:id="rId6"/>
    <p:sldId id="290" r:id="rId7"/>
    <p:sldId id="285" r:id="rId8"/>
    <p:sldId id="286" r:id="rId9"/>
    <p:sldId id="287" r:id="rId10"/>
    <p:sldId id="262" r:id="rId11"/>
    <p:sldId id="264" r:id="rId12"/>
    <p:sldId id="266" r:id="rId13"/>
    <p:sldId id="292" r:id="rId14"/>
    <p:sldId id="291" r:id="rId15"/>
    <p:sldId id="282" r:id="rId16"/>
  </p:sldIdLst>
  <p:sldSz cx="9144000" cy="6858000" type="screen4x3"/>
  <p:notesSz cx="6858000" cy="9144000"/>
  <p:custDataLst>
    <p:tags r:id="rId18"/>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2238" y="-6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C92E5E-B0AD-4DAB-A1BF-645DEED2310E}" type="datetimeFigureOut">
              <a:rPr lang="ru-RU" smtClean="0"/>
              <a:pPr/>
              <a:t>09.01.2017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FE3CBF-453B-4F97-8424-D86326978EA3}" type="slidenum">
              <a:rPr lang="ru-RU" smtClean="0"/>
              <a:pPr/>
              <a:t>‹#›</a:t>
            </a:fld>
            <a:endParaRPr lang="ru-RU"/>
          </a:p>
        </p:txBody>
      </p:sp>
    </p:spTree>
    <p:extLst>
      <p:ext uri="{BB962C8B-B14F-4D97-AF65-F5344CB8AC3E}">
        <p14:creationId xmlns:p14="http://schemas.microsoft.com/office/powerpoint/2010/main" val="2938761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ru-RU" altLang="ru-RU" smtClean="0"/>
              <a:t>Обучающие проверочные работы – термин оставляем. </a:t>
            </a:r>
          </a:p>
        </p:txBody>
      </p:sp>
      <p:sp>
        <p:nvSpPr>
          <p:cNvPr id="9220"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A772B15-A4CE-4901-B810-393C60A8ED7E}" type="slidenum">
              <a:rPr lang="ru-RU">
                <a:solidFill>
                  <a:prstClr val="black"/>
                </a:solidFill>
              </a:rPr>
              <a:pPr>
                <a:defRPr/>
              </a:pPr>
              <a:t>7</a:t>
            </a:fld>
            <a:endParaRPr lang="ru-RU">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802A120-492C-4BEF-8BCE-E314FDE9EB4A}" type="datetimeFigureOut">
              <a:rPr lang="ru-RU" smtClean="0"/>
              <a:pPr/>
              <a:t>09.01.2017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FDA7AF-73F7-423A-8321-4AB909BAE78F}"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02A120-492C-4BEF-8BCE-E314FDE9EB4A}" type="datetimeFigureOut">
              <a:rPr lang="ru-RU" smtClean="0"/>
              <a:pPr/>
              <a:t>09.01.2017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FDA7AF-73F7-423A-8321-4AB909BAE78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02A120-492C-4BEF-8BCE-E314FDE9EB4A}" type="datetimeFigureOut">
              <a:rPr lang="ru-RU" smtClean="0"/>
              <a:pPr/>
              <a:t>09.01.2017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FDA7AF-73F7-423A-8321-4AB909BAE78F}"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5D8458B-A383-4988-B0F2-64C554160B75}" type="datetimeFigureOut">
              <a:rPr lang="ru-RU" smtClean="0"/>
              <a:pPr/>
              <a:t>09.01.2017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69E86F-4884-47DB-97B1-9A0B6FF8BEC1}"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D8458B-A383-4988-B0F2-64C554160B75}" type="datetimeFigureOut">
              <a:rPr lang="ru-RU" smtClean="0"/>
              <a:pPr/>
              <a:t>09.01.2017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69E86F-4884-47DB-97B1-9A0B6FF8BEC1}"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5D8458B-A383-4988-B0F2-64C554160B75}" type="datetimeFigureOut">
              <a:rPr lang="ru-RU" smtClean="0"/>
              <a:pPr/>
              <a:t>09.01.2017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69E86F-4884-47DB-97B1-9A0B6FF8BEC1}"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5D8458B-A383-4988-B0F2-64C554160B75}" type="datetimeFigureOut">
              <a:rPr lang="ru-RU" smtClean="0"/>
              <a:pPr/>
              <a:t>09.01.2017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269E86F-4884-47DB-97B1-9A0B6FF8BEC1}"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5D8458B-A383-4988-B0F2-64C554160B75}" type="datetimeFigureOut">
              <a:rPr lang="ru-RU" smtClean="0"/>
              <a:pPr/>
              <a:t>09.01.2017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269E86F-4884-47DB-97B1-9A0B6FF8BEC1}" type="slidenum">
              <a:rPr lang="ru-RU" smtClean="0"/>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5D8458B-A383-4988-B0F2-64C554160B75}" type="datetimeFigureOut">
              <a:rPr lang="ru-RU" smtClean="0"/>
              <a:pPr/>
              <a:t>09.01.2017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269E86F-4884-47DB-97B1-9A0B6FF8BEC1}" type="slidenum">
              <a:rPr lang="ru-RU" smtClean="0"/>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5D8458B-A383-4988-B0F2-64C554160B75}" type="datetimeFigureOut">
              <a:rPr lang="ru-RU" smtClean="0"/>
              <a:pPr/>
              <a:t>09.01.2017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269E86F-4884-47DB-97B1-9A0B6FF8BEC1}"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5D8458B-A383-4988-B0F2-64C554160B75}" type="datetimeFigureOut">
              <a:rPr lang="ru-RU" smtClean="0"/>
              <a:pPr/>
              <a:t>09.01.2017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269E86F-4884-47DB-97B1-9A0B6FF8BEC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02A120-492C-4BEF-8BCE-E314FDE9EB4A}" type="datetimeFigureOut">
              <a:rPr lang="ru-RU" smtClean="0"/>
              <a:pPr/>
              <a:t>09.01.2017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FDA7AF-73F7-423A-8321-4AB909BAE78F}"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5D8458B-A383-4988-B0F2-64C554160B75}" type="datetimeFigureOut">
              <a:rPr lang="ru-RU" smtClean="0"/>
              <a:pPr/>
              <a:t>09.01.2017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269E86F-4884-47DB-97B1-9A0B6FF8BEC1}" type="slidenum">
              <a:rPr lang="ru-RU" smtClean="0"/>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D8458B-A383-4988-B0F2-64C554160B75}" type="datetimeFigureOut">
              <a:rPr lang="ru-RU" smtClean="0"/>
              <a:pPr/>
              <a:t>09.01.2017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69E86F-4884-47DB-97B1-9A0B6FF8BEC1}"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D8458B-A383-4988-B0F2-64C554160B75}" type="datetimeFigureOut">
              <a:rPr lang="ru-RU" smtClean="0"/>
              <a:pPr/>
              <a:t>09.01.2017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69E86F-4884-47DB-97B1-9A0B6FF8BEC1}" type="slidenum">
              <a:rPr lang="ru-RU" smtClean="0"/>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DBFC769-ECB1-40A6-AC49-D7FFBFE0EAA9}" type="datetimeFigureOut">
              <a:rPr lang="ru-RU" smtClean="0">
                <a:solidFill>
                  <a:prstClr val="black">
                    <a:tint val="75000"/>
                  </a:prstClr>
                </a:solidFill>
              </a:rPr>
              <a:pPr/>
              <a:t>09.01.2017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9075E87A-DCB3-4030-9A01-81E6FB68A26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57990626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DBFC769-ECB1-40A6-AC49-D7FFBFE0EAA9}" type="datetimeFigureOut">
              <a:rPr lang="ru-RU" smtClean="0">
                <a:solidFill>
                  <a:prstClr val="black">
                    <a:tint val="75000"/>
                  </a:prstClr>
                </a:solidFill>
              </a:rPr>
              <a:pPr/>
              <a:t>09.01.2017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9075E87A-DCB3-4030-9A01-81E6FB68A261}" type="slidenum">
              <a:rPr lang="ru-RU" smtClean="0">
                <a:solidFill>
                  <a:prstClr val="black">
                    <a:tint val="75000"/>
                  </a:prstClr>
                </a:solidFill>
              </a:rPr>
              <a:pPr/>
              <a:t>‹#›</a:t>
            </a:fld>
            <a:endParaRPr lang="ru-RU">
              <a:solidFill>
                <a:prstClr val="black">
                  <a:tint val="75000"/>
                </a:prstClr>
              </a:solidFill>
            </a:endParaRPr>
          </a:p>
        </p:txBody>
      </p:sp>
      <p:sp>
        <p:nvSpPr>
          <p:cNvPr id="7" name="Рамка 6"/>
          <p:cNvSpPr/>
          <p:nvPr userDrawn="1"/>
        </p:nvSpPr>
        <p:spPr>
          <a:xfrm>
            <a:off x="0" y="0"/>
            <a:ext cx="9144000" cy="6858000"/>
          </a:xfrm>
          <a:prstGeom prst="frame">
            <a:avLst>
              <a:gd name="adj1" fmla="val 2315"/>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solidFill>
                <a:prstClr val="black"/>
              </a:solidFill>
            </a:endParaRPr>
          </a:p>
        </p:txBody>
      </p:sp>
    </p:spTree>
    <p:extLst>
      <p:ext uri="{BB962C8B-B14F-4D97-AF65-F5344CB8AC3E}">
        <p14:creationId xmlns:p14="http://schemas.microsoft.com/office/powerpoint/2010/main" val="79314030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DBFC769-ECB1-40A6-AC49-D7FFBFE0EAA9}" type="datetimeFigureOut">
              <a:rPr lang="ru-RU" smtClean="0">
                <a:solidFill>
                  <a:prstClr val="black">
                    <a:tint val="75000"/>
                  </a:prstClr>
                </a:solidFill>
              </a:rPr>
              <a:pPr/>
              <a:t>09.01.2017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9075E87A-DCB3-4030-9A01-81E6FB68A26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578950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DBFC769-ECB1-40A6-AC49-D7FFBFE0EAA9}" type="datetimeFigureOut">
              <a:rPr lang="ru-RU" smtClean="0">
                <a:solidFill>
                  <a:prstClr val="black">
                    <a:tint val="75000"/>
                  </a:prstClr>
                </a:solidFill>
              </a:rPr>
              <a:pPr/>
              <a:t>09.01.2017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9075E87A-DCB3-4030-9A01-81E6FB68A26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23918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DBFC769-ECB1-40A6-AC49-D7FFBFE0EAA9}" type="datetimeFigureOut">
              <a:rPr lang="ru-RU" smtClean="0">
                <a:solidFill>
                  <a:prstClr val="black">
                    <a:tint val="75000"/>
                  </a:prstClr>
                </a:solidFill>
              </a:rPr>
              <a:pPr/>
              <a:t>09.01.2017</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9075E87A-DCB3-4030-9A01-81E6FB68A26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178318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DBFC769-ECB1-40A6-AC49-D7FFBFE0EAA9}" type="datetimeFigureOut">
              <a:rPr lang="ru-RU" smtClean="0">
                <a:solidFill>
                  <a:prstClr val="black">
                    <a:tint val="75000"/>
                  </a:prstClr>
                </a:solidFill>
              </a:rPr>
              <a:pPr/>
              <a:t>09.01.2017</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9075E87A-DCB3-4030-9A01-81E6FB68A26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4859593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DBFC769-ECB1-40A6-AC49-D7FFBFE0EAA9}" type="datetimeFigureOut">
              <a:rPr lang="ru-RU" smtClean="0">
                <a:solidFill>
                  <a:prstClr val="black">
                    <a:tint val="75000"/>
                  </a:prstClr>
                </a:solidFill>
              </a:rPr>
              <a:pPr/>
              <a:t>09.01.2017</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9075E87A-DCB3-4030-9A01-81E6FB68A26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765642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802A120-492C-4BEF-8BCE-E314FDE9EB4A}" type="datetimeFigureOut">
              <a:rPr lang="ru-RU" smtClean="0"/>
              <a:pPr/>
              <a:t>09.01.2017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FDA7AF-73F7-423A-8321-4AB909BAE78F}" type="slidenum">
              <a:rPr lang="ru-RU" smtClean="0"/>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DBFC769-ECB1-40A6-AC49-D7FFBFE0EAA9}" type="datetimeFigureOut">
              <a:rPr lang="ru-RU" smtClean="0">
                <a:solidFill>
                  <a:prstClr val="black">
                    <a:tint val="75000"/>
                  </a:prstClr>
                </a:solidFill>
              </a:rPr>
              <a:pPr/>
              <a:t>09.01.2017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9075E87A-DCB3-4030-9A01-81E6FB68A26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013381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DBFC769-ECB1-40A6-AC49-D7FFBFE0EAA9}" type="datetimeFigureOut">
              <a:rPr lang="ru-RU" smtClean="0">
                <a:solidFill>
                  <a:prstClr val="black">
                    <a:tint val="75000"/>
                  </a:prstClr>
                </a:solidFill>
              </a:rPr>
              <a:pPr/>
              <a:t>09.01.2017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9075E87A-DCB3-4030-9A01-81E6FB68A26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392068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DBFC769-ECB1-40A6-AC49-D7FFBFE0EAA9}" type="datetimeFigureOut">
              <a:rPr lang="ru-RU" smtClean="0">
                <a:solidFill>
                  <a:prstClr val="black">
                    <a:tint val="75000"/>
                  </a:prstClr>
                </a:solidFill>
              </a:rPr>
              <a:pPr/>
              <a:t>09.01.2017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9075E87A-DCB3-4030-9A01-81E6FB68A26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450024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DBFC769-ECB1-40A6-AC49-D7FFBFE0EAA9}" type="datetimeFigureOut">
              <a:rPr lang="ru-RU" smtClean="0">
                <a:solidFill>
                  <a:prstClr val="black">
                    <a:tint val="75000"/>
                  </a:prstClr>
                </a:solidFill>
              </a:rPr>
              <a:pPr/>
              <a:t>09.01.2017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9075E87A-DCB3-4030-9A01-81E6FB68A26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42077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802A120-492C-4BEF-8BCE-E314FDE9EB4A}" type="datetimeFigureOut">
              <a:rPr lang="ru-RU" smtClean="0"/>
              <a:pPr/>
              <a:t>09.01.2017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FDA7AF-73F7-423A-8321-4AB909BAE78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802A120-492C-4BEF-8BCE-E314FDE9EB4A}" type="datetimeFigureOut">
              <a:rPr lang="ru-RU" smtClean="0"/>
              <a:pPr/>
              <a:t>09.01.2017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CFDA7AF-73F7-423A-8321-4AB909BAE78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802A120-492C-4BEF-8BCE-E314FDE9EB4A}" type="datetimeFigureOut">
              <a:rPr lang="ru-RU" smtClean="0"/>
              <a:pPr/>
              <a:t>09.01.2017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CFDA7AF-73F7-423A-8321-4AB909BAE78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802A120-492C-4BEF-8BCE-E314FDE9EB4A}" type="datetimeFigureOut">
              <a:rPr lang="ru-RU" smtClean="0"/>
              <a:pPr/>
              <a:t>09.01.2017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CFDA7AF-73F7-423A-8321-4AB909BAE78F}"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802A120-492C-4BEF-8BCE-E314FDE9EB4A}" type="datetimeFigureOut">
              <a:rPr lang="ru-RU" smtClean="0"/>
              <a:pPr/>
              <a:t>09.01.2017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FDA7AF-73F7-423A-8321-4AB909BAE78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802A120-492C-4BEF-8BCE-E314FDE9EB4A}" type="datetimeFigureOut">
              <a:rPr lang="ru-RU" smtClean="0"/>
              <a:pPr/>
              <a:t>09.01.2017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FDA7AF-73F7-423A-8321-4AB909BAE78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2A120-492C-4BEF-8BCE-E314FDE9EB4A}" type="datetimeFigureOut">
              <a:rPr lang="ru-RU" smtClean="0"/>
              <a:pPr/>
              <a:t>09.01.2017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DA7AF-73F7-423A-8321-4AB909BAE78F}" type="slidenum">
              <a:rPr lang="ru-RU" smtClean="0"/>
              <a:pPr/>
              <a:t>‹#›</a:t>
            </a:fld>
            <a:endParaRPr lang="ru-RU"/>
          </a:p>
        </p:txBody>
      </p:sp>
      <p:pic>
        <p:nvPicPr>
          <p:cNvPr id="9" name="Рисунок 8" descr="5.jpg"/>
          <p:cNvPicPr>
            <a:picLocks noChangeAspect="1"/>
          </p:cNvPicPr>
          <p:nvPr userDrawn="1"/>
        </p:nvPicPr>
        <p:blipFill>
          <a:blip r:embed="rId13" cstate="print"/>
          <a:stretch>
            <a:fillRect/>
          </a:stretch>
        </p:blipFill>
        <p:spPr>
          <a:xfrm>
            <a:off x="0" y="0"/>
            <a:ext cx="9144000" cy="688394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D8458B-A383-4988-B0F2-64C554160B75}" type="datetimeFigureOut">
              <a:rPr lang="ru-RU" smtClean="0"/>
              <a:pPr/>
              <a:t>09.01.2017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69E86F-4884-47DB-97B1-9A0B6FF8BEC1}" type="slidenum">
              <a:rPr lang="ru-RU" smtClean="0"/>
              <a:pPr/>
              <a:t>‹#›</a:t>
            </a:fld>
            <a:endParaRPr lang="ru-RU"/>
          </a:p>
        </p:txBody>
      </p:sp>
      <p:pic>
        <p:nvPicPr>
          <p:cNvPr id="9" name="Рисунок 8" descr="6.jpg"/>
          <p:cNvPicPr>
            <a:picLocks noChangeAspect="1"/>
          </p:cNvPicPr>
          <p:nvPr userDrawn="1"/>
        </p:nvPicPr>
        <p:blipFill>
          <a:blip r:embed="rId13" cstate="print"/>
          <a:stretch>
            <a:fillRect/>
          </a:stretch>
        </p:blipFill>
        <p:spPr>
          <a:xfrm>
            <a:off x="0" y="0"/>
            <a:ext cx="9144000" cy="6883944"/>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0" r="-1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BFC769-ECB1-40A6-AC49-D7FFBFE0EAA9}" type="datetimeFigureOut">
              <a:rPr lang="ru-RU" smtClean="0">
                <a:solidFill>
                  <a:prstClr val="black">
                    <a:tint val="75000"/>
                  </a:prstClr>
                </a:solidFill>
              </a:rPr>
              <a:pPr/>
              <a:t>09.01.2017</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75E87A-DCB3-4030-9A01-81E6FB68A26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936918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9.xml"/><Relationship Id="rId6" Type="http://schemas.openxmlformats.org/officeDocument/2006/relationships/image" Target="../media/image8.pn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txBox="1">
            <a:spLocks/>
          </p:cNvSpPr>
          <p:nvPr/>
        </p:nvSpPr>
        <p:spPr>
          <a:xfrm>
            <a:off x="357158" y="260648"/>
            <a:ext cx="8786842" cy="1566567"/>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2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Arial" pitchFamily="34" charset="0"/>
                <a:ea typeface="+mj-ea"/>
                <a:cs typeface="Arial" pitchFamily="34" charset="0"/>
              </a:rPr>
              <a:t>Подготовка  </a:t>
            </a:r>
          </a:p>
          <a:p>
            <a:pPr marL="0" marR="0" lvl="0" indent="0" algn="ctr" defTabSz="914400" rtl="0" eaLnBrk="1" fontAlgn="auto" latinLnBrk="0" hangingPunct="1">
              <a:lnSpc>
                <a:spcPct val="100000"/>
              </a:lnSpc>
              <a:spcBef>
                <a:spcPct val="0"/>
              </a:spcBef>
              <a:spcAft>
                <a:spcPts val="0"/>
              </a:spcAft>
              <a:buClrTx/>
              <a:buSzTx/>
              <a:buFontTx/>
              <a:buNone/>
              <a:tabLst/>
              <a:defRPr/>
            </a:pPr>
            <a:r>
              <a:rPr lang="ru-RU" sz="3200" b="1" dirty="0" smtClean="0">
                <a:solidFill>
                  <a:srgbClr val="002060"/>
                </a:solidFill>
                <a:effectLst>
                  <a:outerShdw blurRad="38100" dist="38100" dir="2700000" algn="tl">
                    <a:srgbClr val="000000">
                      <a:alpha val="43137"/>
                    </a:srgbClr>
                  </a:outerShdw>
                </a:effectLst>
                <a:latin typeface="Arial" pitchFamily="34" charset="0"/>
                <a:ea typeface="+mj-ea"/>
                <a:cs typeface="Arial" pitchFamily="34" charset="0"/>
              </a:rPr>
              <a:t>учащихся начальных классов</a:t>
            </a:r>
          </a:p>
          <a:p>
            <a:pPr marL="0" marR="0" lvl="0" indent="0" algn="ctr" defTabSz="914400" rtl="0" eaLnBrk="1" fontAlgn="auto" latinLnBrk="0" hangingPunct="1">
              <a:lnSpc>
                <a:spcPct val="100000"/>
              </a:lnSpc>
              <a:spcBef>
                <a:spcPct val="0"/>
              </a:spcBef>
              <a:spcAft>
                <a:spcPts val="0"/>
              </a:spcAft>
              <a:buClrTx/>
              <a:buSzTx/>
              <a:buFontTx/>
              <a:buNone/>
              <a:tabLst/>
              <a:defRPr/>
            </a:pPr>
            <a:r>
              <a:rPr lang="ru-RU" sz="3200" b="1" dirty="0" smtClean="0">
                <a:solidFill>
                  <a:srgbClr val="002060"/>
                </a:solidFill>
                <a:effectLst>
                  <a:outerShdw blurRad="38100" dist="38100" dir="2700000" algn="tl">
                    <a:srgbClr val="000000">
                      <a:alpha val="43137"/>
                    </a:srgbClr>
                  </a:outerShdw>
                </a:effectLst>
                <a:latin typeface="Arial" pitchFamily="34" charset="0"/>
                <a:ea typeface="+mj-ea"/>
                <a:cs typeface="Arial" pitchFamily="34" charset="0"/>
              </a:rPr>
              <a:t>к</a:t>
            </a:r>
            <a:r>
              <a:rPr kumimoji="0" lang="ru-RU" sz="3200" b="1" i="0" u="none" strike="noStrike" kern="1200" cap="none" spc="0" normalizeH="0" noProof="0" dirty="0" smtClean="0">
                <a:ln>
                  <a:noFill/>
                </a:ln>
                <a:solidFill>
                  <a:srgbClr val="002060"/>
                </a:solidFill>
                <a:effectLst>
                  <a:outerShdw blurRad="38100" dist="38100" dir="2700000" algn="tl">
                    <a:srgbClr val="000000">
                      <a:alpha val="43137"/>
                    </a:srgbClr>
                  </a:outerShdw>
                </a:effectLst>
                <a:uLnTx/>
                <a:uFillTx/>
                <a:latin typeface="Arial" pitchFamily="34" charset="0"/>
                <a:ea typeface="+mj-ea"/>
                <a:cs typeface="Arial" pitchFamily="34" charset="0"/>
              </a:rPr>
              <a:t> написанию </a:t>
            </a:r>
          </a:p>
          <a:p>
            <a:pPr marL="0" marR="0" lvl="0" indent="0" algn="ctr" defTabSz="914400" rtl="0" eaLnBrk="1" fontAlgn="auto" latinLnBrk="0" hangingPunct="1">
              <a:lnSpc>
                <a:spcPct val="100000"/>
              </a:lnSpc>
              <a:spcBef>
                <a:spcPct val="0"/>
              </a:spcBef>
              <a:spcAft>
                <a:spcPts val="0"/>
              </a:spcAft>
              <a:buClrTx/>
              <a:buSzTx/>
              <a:buFontTx/>
              <a:buNone/>
              <a:tabLst/>
              <a:defRPr/>
            </a:pPr>
            <a:r>
              <a:rPr lang="ru-RU" sz="3200" b="1" baseline="0" dirty="0" smtClean="0">
                <a:solidFill>
                  <a:srgbClr val="002060"/>
                </a:solidFill>
                <a:effectLst>
                  <a:outerShdw blurRad="38100" dist="38100" dir="2700000" algn="tl">
                    <a:srgbClr val="000000">
                      <a:alpha val="43137"/>
                    </a:srgbClr>
                  </a:outerShdw>
                </a:effectLst>
                <a:latin typeface="Arial" pitchFamily="34" charset="0"/>
                <a:ea typeface="+mj-ea"/>
                <a:cs typeface="Arial" pitchFamily="34" charset="0"/>
              </a:rPr>
              <a:t>Всероссийских проверочных работ</a:t>
            </a:r>
            <a:endParaRPr kumimoji="0" lang="ru-RU" sz="32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85750"/>
            <a:ext cx="8229600" cy="1143000"/>
          </a:xfrm>
        </p:spPr>
        <p:txBody>
          <a:bodyPr>
            <a:normAutofit fontScale="90000"/>
          </a:bodyPr>
          <a:lstStyle/>
          <a:p>
            <a:r>
              <a:rPr lang="ru-RU" sz="3100" b="1" dirty="0" smtClean="0">
                <a:solidFill>
                  <a:srgbClr val="FF0000"/>
                </a:solidFill>
              </a:rPr>
              <a:t>Виды  работ, которые можно  использовать на уроках окружающего мира при подготовке к ВПР</a:t>
            </a:r>
            <a:r>
              <a:rPr lang="ru-RU" dirty="0" smtClean="0"/>
              <a:t/>
            </a:r>
            <a:br>
              <a:rPr lang="ru-RU" dirty="0" smtClean="0"/>
            </a:br>
            <a:endParaRPr lang="ru-RU" dirty="0"/>
          </a:p>
        </p:txBody>
      </p:sp>
      <p:sp>
        <p:nvSpPr>
          <p:cNvPr id="3" name="Содержимое 2"/>
          <p:cNvSpPr>
            <a:spLocks noGrp="1"/>
          </p:cNvSpPr>
          <p:nvPr>
            <p:ph idx="4294967295"/>
          </p:nvPr>
        </p:nvSpPr>
        <p:spPr>
          <a:xfrm>
            <a:off x="0" y="1052736"/>
            <a:ext cx="9144000" cy="5805264"/>
          </a:xfrm>
        </p:spPr>
        <p:txBody>
          <a:bodyPr>
            <a:normAutofit fontScale="77500" lnSpcReduction="20000"/>
          </a:bodyPr>
          <a:lstStyle/>
          <a:p>
            <a:pPr>
              <a:lnSpc>
                <a:spcPct val="120000"/>
              </a:lnSpc>
              <a:buFont typeface="Wingdings" panose="05000000000000000000" pitchFamily="2" charset="2"/>
              <a:buChar char="ü"/>
            </a:pPr>
            <a:r>
              <a:rPr lang="ru-RU" sz="2800" dirty="0" smtClean="0"/>
              <a:t>Задания 1 части  работы относятся к сфере социально-гуманитарного знания.</a:t>
            </a:r>
          </a:p>
          <a:p>
            <a:pPr>
              <a:lnSpc>
                <a:spcPct val="120000"/>
              </a:lnSpc>
              <a:buFont typeface="Wingdings" panose="05000000000000000000" pitchFamily="2" charset="2"/>
              <a:buChar char="ü"/>
            </a:pPr>
            <a:r>
              <a:rPr lang="ru-RU" sz="2800" dirty="0" smtClean="0"/>
              <a:t>Задание </a:t>
            </a:r>
            <a:r>
              <a:rPr lang="ru-RU" sz="2800" dirty="0"/>
              <a:t>2</a:t>
            </a:r>
            <a:r>
              <a:rPr lang="ru-RU" sz="2800" dirty="0" smtClean="0"/>
              <a:t> имеет более сложную структуру: требуется определить профессию</a:t>
            </a:r>
          </a:p>
          <a:p>
            <a:pPr>
              <a:lnSpc>
                <a:spcPct val="120000"/>
              </a:lnSpc>
              <a:buNone/>
            </a:pPr>
            <a:r>
              <a:rPr lang="ru-RU" sz="2800" dirty="0" smtClean="0"/>
              <a:t>          Здесь в помощь обучающимся можно разработать упражнения, направленные на умение осознанно строить речевое высказывание и инструкции для детей, которые позволяют сконцентрировать внимание учащихся на том, что ОТВЕТЫ В ВЫСКАЗЫВАНИИ ДОЛЖНЫ ПОЛНОСТЬЮ ОТРАЖАТЬ СОДЕРЖАНИЕ ВОПРОСОВ.</a:t>
            </a:r>
          </a:p>
          <a:p>
            <a:pPr lvl="0">
              <a:lnSpc>
                <a:spcPct val="120000"/>
              </a:lnSpc>
            </a:pPr>
            <a:r>
              <a:rPr lang="ru-RU" sz="2800" dirty="0"/>
              <a:t>составить банк тренировочных заданий, которые можно ежедневно включать в урок. </a:t>
            </a:r>
          </a:p>
          <a:p>
            <a:pPr lvl="0">
              <a:lnSpc>
                <a:spcPct val="120000"/>
              </a:lnSpc>
            </a:pPr>
            <a:r>
              <a:rPr lang="ru-RU" sz="2800" dirty="0"/>
              <a:t>В рамках дополнительных консультаций можно проводить блочные задания, состоящие из 4-6 упражнений   и рассчитанные на 10-20 минут. </a:t>
            </a:r>
          </a:p>
          <a:p>
            <a:pPr lvl="0">
              <a:lnSpc>
                <a:spcPct val="120000"/>
              </a:lnSpc>
            </a:pPr>
            <a:r>
              <a:rPr lang="ru-RU" sz="2800" dirty="0"/>
              <a:t>Данную работу проводить, опираясь на методические материалы сборника «Готовимся к ВПР. Окружающий мир»</a:t>
            </a:r>
          </a:p>
          <a:p>
            <a:endParaRPr lang="ru-RU"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solidFill>
                  <a:srgbClr val="FF0000"/>
                </a:solidFill>
              </a:rPr>
              <a:t>Проверочные работы по математике</a:t>
            </a:r>
            <a:br>
              <a:rPr lang="ru-RU" sz="3200" b="1" dirty="0" smtClean="0">
                <a:solidFill>
                  <a:srgbClr val="FF0000"/>
                </a:solidFill>
              </a:rPr>
            </a:br>
            <a:r>
              <a:rPr lang="ru-RU" sz="3200" b="1" dirty="0" smtClean="0">
                <a:solidFill>
                  <a:srgbClr val="FF0000"/>
                </a:solidFill>
              </a:rPr>
              <a:t>содержат 12 заданий:</a:t>
            </a:r>
            <a:endParaRPr lang="ru-RU" sz="3200" b="1" dirty="0">
              <a:solidFill>
                <a:srgbClr val="FF0000"/>
              </a:solidFill>
            </a:endParaRPr>
          </a:p>
        </p:txBody>
      </p:sp>
      <p:sp>
        <p:nvSpPr>
          <p:cNvPr id="3" name="Объект 2"/>
          <p:cNvSpPr>
            <a:spLocks noGrp="1"/>
          </p:cNvSpPr>
          <p:nvPr>
            <p:ph idx="1"/>
          </p:nvPr>
        </p:nvSpPr>
        <p:spPr/>
        <p:txBody>
          <a:bodyPr/>
          <a:lstStyle/>
          <a:p>
            <a:pPr marL="0" indent="0">
              <a:buNone/>
            </a:pPr>
            <a:r>
              <a:rPr lang="ru-RU" u="sng" dirty="0" smtClean="0"/>
              <a:t>В заданиях 1, 2,  4, 5(пункт 1), 6-8, 11 </a:t>
            </a:r>
          </a:p>
          <a:p>
            <a:pPr marL="0" indent="0">
              <a:buNone/>
            </a:pPr>
            <a:r>
              <a:rPr lang="ru-RU" dirty="0"/>
              <a:t>н</a:t>
            </a:r>
            <a:r>
              <a:rPr lang="ru-RU" dirty="0" smtClean="0"/>
              <a:t>еобходимо записать только ответ.</a:t>
            </a:r>
          </a:p>
          <a:p>
            <a:pPr marL="0" indent="0">
              <a:buNone/>
            </a:pPr>
            <a:r>
              <a:rPr lang="ru-RU" u="sng" dirty="0" smtClean="0"/>
              <a:t>В задании 5 (пункт 2)</a:t>
            </a:r>
          </a:p>
          <a:p>
            <a:pPr marL="0" indent="0">
              <a:buNone/>
            </a:pPr>
            <a:r>
              <a:rPr lang="ru-RU" dirty="0"/>
              <a:t>н</a:t>
            </a:r>
            <a:r>
              <a:rPr lang="ru-RU" dirty="0" smtClean="0"/>
              <a:t>ужно изобразить на рисунке прямую линию, а в задании 10 – выполнить рисунок.</a:t>
            </a:r>
          </a:p>
          <a:p>
            <a:pPr marL="0" indent="0">
              <a:buNone/>
            </a:pPr>
            <a:r>
              <a:rPr lang="ru-RU" u="sng" dirty="0" smtClean="0"/>
              <a:t>В заданиях 3, 9, 12</a:t>
            </a:r>
          </a:p>
          <a:p>
            <a:pPr marL="0" indent="0">
              <a:buNone/>
            </a:pPr>
            <a:r>
              <a:rPr lang="ru-RU" dirty="0"/>
              <a:t>т</a:t>
            </a:r>
            <a:r>
              <a:rPr lang="ru-RU" dirty="0" smtClean="0"/>
              <a:t>ребуется записать решение и ответ.</a:t>
            </a:r>
          </a:p>
          <a:p>
            <a:pPr marL="0" indent="0">
              <a:buNone/>
            </a:pPr>
            <a:endParaRPr lang="ru-RU" dirty="0"/>
          </a:p>
        </p:txBody>
      </p:sp>
    </p:spTree>
    <p:extLst>
      <p:ext uri="{BB962C8B-B14F-4D97-AF65-F5344CB8AC3E}">
        <p14:creationId xmlns:p14="http://schemas.microsoft.com/office/powerpoint/2010/main" val="1437617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476672"/>
            <a:ext cx="8712968" cy="5649491"/>
          </a:xfrm>
        </p:spPr>
        <p:txBody>
          <a:bodyPr>
            <a:normAutofit lnSpcReduction="10000"/>
          </a:bodyPr>
          <a:lstStyle/>
          <a:p>
            <a:pPr>
              <a:lnSpc>
                <a:spcPct val="150000"/>
              </a:lnSpc>
              <a:buNone/>
            </a:pPr>
            <a:r>
              <a:rPr lang="ru-RU" dirty="0" smtClean="0"/>
              <a:t>           При подготовке к ВПР по математике   могут быть использованы на уроке или в качестве  домашних   работ логические задачи, текстовые задачи, решение примеров на порядок действий, примеры с величинами и на преобразование величин, задачи на вычисление периметра и площади фигур, работа с геометрическим материалом.</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060575"/>
            <a:ext cx="9144000" cy="3816697"/>
          </a:xfrm>
          <a:effectLst>
            <a:outerShdw blurRad="50800" dist="38100" dir="2700000" algn="tl" rotWithShape="0">
              <a:prstClr val="black">
                <a:alpha val="40000"/>
              </a:prstClr>
            </a:outerShdw>
          </a:effectLst>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
            </a:r>
            <a:br>
              <a:rPr lang="ru-RU"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br>
            <a:r>
              <a:rPr lang="ru-RU"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Спасибо </a:t>
            </a:r>
            <a:br>
              <a:rPr lang="ru-RU"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br>
            <a:r>
              <a:rPr lang="ru-RU"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за внимание!</a:t>
            </a:r>
            <a:endParaRPr lang="ru-RU" sz="7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endParaRPr>
          </a:p>
        </p:txBody>
      </p:sp>
      <p:sp>
        <p:nvSpPr>
          <p:cNvPr id="3" name="Прямоугольник 2"/>
          <p:cNvSpPr/>
          <p:nvPr/>
        </p:nvSpPr>
        <p:spPr>
          <a:xfrm>
            <a:off x="251520" y="260648"/>
            <a:ext cx="8496944" cy="1692899"/>
          </a:xfrm>
          <a:prstGeom prst="rect">
            <a:avLst/>
          </a:prstGeom>
        </p:spPr>
        <p:txBody>
          <a:bodyPr wrap="square">
            <a:spAutoFit/>
          </a:bodyPr>
          <a:lstStyle/>
          <a:p>
            <a:pPr algn="ctr">
              <a:lnSpc>
                <a:spcPct val="200000"/>
              </a:lnSpc>
            </a:pPr>
            <a:r>
              <a:rPr lang="ru-RU" sz="2800" b="1" dirty="0">
                <a:latin typeface="Times New Roman"/>
                <a:ea typeface="Times New Roman"/>
              </a:rPr>
              <a:t>Вывод: </a:t>
            </a:r>
            <a:r>
              <a:rPr lang="ru-RU" sz="2800" dirty="0">
                <a:latin typeface="Times New Roman"/>
                <a:ea typeface="Times New Roman"/>
              </a:rPr>
              <a:t>в целом, ВПР — это хорошо. </a:t>
            </a:r>
            <a:endParaRPr lang="ru-RU" sz="2800" dirty="0" smtClean="0">
              <a:latin typeface="Times New Roman"/>
              <a:ea typeface="Times New Roman"/>
            </a:endParaRPr>
          </a:p>
          <a:p>
            <a:pPr algn="ctr">
              <a:lnSpc>
                <a:spcPct val="200000"/>
              </a:lnSpc>
            </a:pPr>
            <a:r>
              <a:rPr lang="ru-RU" sz="2800" dirty="0" smtClean="0">
                <a:latin typeface="Times New Roman"/>
                <a:ea typeface="Times New Roman"/>
              </a:rPr>
              <a:t>Относиться </a:t>
            </a:r>
            <a:r>
              <a:rPr lang="ru-RU" sz="2800" dirty="0">
                <a:latin typeface="Times New Roman"/>
                <a:ea typeface="Times New Roman"/>
              </a:rPr>
              <a:t>к ним надо спокойно. </a:t>
            </a:r>
            <a:r>
              <a:rPr lang="ru-RU" sz="2800" dirty="0" smtClean="0">
                <a:latin typeface="Times New Roman"/>
                <a:ea typeface="Times New Roman"/>
              </a:rPr>
              <a:t> </a:t>
            </a:r>
            <a:endParaRPr lang="ru-RU" sz="2800" dirty="0"/>
          </a:p>
        </p:txBody>
      </p:sp>
    </p:spTree>
    <p:extLst>
      <p:ext uri="{BB962C8B-B14F-4D97-AF65-F5344CB8AC3E}">
        <p14:creationId xmlns:p14="http://schemas.microsoft.com/office/powerpoint/2010/main" val="47039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fill="hold" grpId="0" nodeType="with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16632"/>
            <a:ext cx="8928992" cy="8463855"/>
          </a:xfrm>
          <a:prstGeom prst="rect">
            <a:avLst/>
          </a:prstGeom>
        </p:spPr>
        <p:txBody>
          <a:bodyPr wrap="square">
            <a:spAutoFit/>
          </a:bodyPr>
          <a:lstStyle/>
          <a:p>
            <a:r>
              <a:rPr lang="ru-RU" sz="2000" dirty="0" smtClean="0">
                <a:solidFill>
                  <a:srgbClr val="000000"/>
                </a:solidFill>
                <a:latin typeface="Times New Roman"/>
                <a:ea typeface="Times New Roman"/>
              </a:rPr>
              <a:t>     Два </a:t>
            </a:r>
            <a:r>
              <a:rPr lang="ru-RU" sz="2000" dirty="0">
                <a:solidFill>
                  <a:srgbClr val="000000"/>
                </a:solidFill>
                <a:latin typeface="Times New Roman"/>
                <a:ea typeface="Times New Roman"/>
              </a:rPr>
              <a:t>последних года </a:t>
            </a:r>
            <a:r>
              <a:rPr lang="ru-RU" sz="2000" b="1" dirty="0">
                <a:solidFill>
                  <a:srgbClr val="000000"/>
                </a:solidFill>
                <a:latin typeface="Times New Roman"/>
                <a:ea typeface="Times New Roman"/>
              </a:rPr>
              <a:t>Всероссийские проверочные работы</a:t>
            </a:r>
            <a:r>
              <a:rPr lang="ru-RU" sz="2000" dirty="0">
                <a:solidFill>
                  <a:srgbClr val="000000"/>
                </a:solidFill>
                <a:latin typeface="Times New Roman"/>
                <a:ea typeface="Times New Roman"/>
              </a:rPr>
              <a:t> (ВПР) были предметом эксперимента на добровольной основе - сдача экзаменов в виде тестовых заданий: в 2015 году - по русскому языку и </a:t>
            </a:r>
            <a:r>
              <a:rPr lang="ru-RU" sz="2000" dirty="0" smtClean="0">
                <a:latin typeface="Times New Roman"/>
                <a:ea typeface="Times New Roman"/>
              </a:rPr>
              <a:t>математике, </a:t>
            </a:r>
            <a:r>
              <a:rPr lang="ru-RU" sz="2000" dirty="0">
                <a:latin typeface="Times New Roman"/>
                <a:ea typeface="Times New Roman"/>
              </a:rPr>
              <a:t>а в </a:t>
            </a:r>
            <a:r>
              <a:rPr lang="ru-RU" sz="2000" dirty="0" smtClean="0">
                <a:latin typeface="Times New Roman"/>
                <a:ea typeface="Times New Roman"/>
              </a:rPr>
              <a:t>2016-2017 </a:t>
            </a:r>
            <a:r>
              <a:rPr lang="ru-RU" sz="2000" dirty="0">
                <a:latin typeface="Times New Roman"/>
                <a:ea typeface="Times New Roman"/>
              </a:rPr>
              <a:t>году – по русскому языку, </a:t>
            </a:r>
            <a:r>
              <a:rPr lang="ru-RU" sz="2000" dirty="0" smtClean="0">
                <a:latin typeface="Times New Roman"/>
                <a:ea typeface="Times New Roman"/>
              </a:rPr>
              <a:t>математике и </a:t>
            </a:r>
            <a:r>
              <a:rPr lang="ru-RU" sz="2000" dirty="0">
                <a:latin typeface="Times New Roman"/>
                <a:ea typeface="Times New Roman"/>
              </a:rPr>
              <a:t>окружающему миру. </a:t>
            </a:r>
            <a:endParaRPr lang="ru-RU" sz="2000" dirty="0" smtClean="0">
              <a:latin typeface="Times New Roman"/>
              <a:ea typeface="Times New Roman"/>
            </a:endParaRPr>
          </a:p>
          <a:p>
            <a:endParaRPr lang="ru-RU" sz="2000" dirty="0">
              <a:solidFill>
                <a:srgbClr val="000000"/>
              </a:solidFill>
              <a:effectLst/>
              <a:latin typeface="Times New Roman"/>
              <a:ea typeface="Times New Roman"/>
            </a:endParaRPr>
          </a:p>
          <a:p>
            <a:r>
              <a:rPr lang="ru-RU" sz="2000" b="1" dirty="0" smtClean="0">
                <a:solidFill>
                  <a:srgbClr val="000000"/>
                </a:solidFill>
                <a:latin typeface="Times New Roman"/>
                <a:ea typeface="Times New Roman"/>
              </a:rPr>
              <a:t>     ВПР </a:t>
            </a:r>
            <a:r>
              <a:rPr lang="ru-RU" sz="2000" b="1" dirty="0">
                <a:solidFill>
                  <a:srgbClr val="000000"/>
                </a:solidFill>
                <a:latin typeface="Times New Roman"/>
                <a:ea typeface="Times New Roman"/>
              </a:rPr>
              <a:t>2017 пройдут в обязательном порядке для </a:t>
            </a:r>
            <a:r>
              <a:rPr lang="ru-RU" sz="2000" b="1" dirty="0" smtClean="0">
                <a:solidFill>
                  <a:srgbClr val="000000"/>
                </a:solidFill>
                <a:latin typeface="Times New Roman"/>
                <a:ea typeface="Times New Roman"/>
              </a:rPr>
              <a:t>учеников  4-х классов.</a:t>
            </a:r>
            <a:endParaRPr lang="ru-RU" sz="2000" b="1" dirty="0">
              <a:latin typeface="Times New Roman"/>
              <a:ea typeface="Times New Roman"/>
            </a:endParaRPr>
          </a:p>
          <a:p>
            <a:r>
              <a:rPr lang="ru-RU" sz="2000" dirty="0">
                <a:solidFill>
                  <a:srgbClr val="000000"/>
                </a:solidFill>
                <a:latin typeface="Times New Roman"/>
                <a:ea typeface="Times New Roman"/>
              </a:rPr>
              <a:t>В апреле 2017 года Федеральной службой по надзору в сфере образования и науки РФ планируется проведение </a:t>
            </a:r>
            <a:r>
              <a:rPr lang="ru-RU" sz="2000" b="1" dirty="0">
                <a:solidFill>
                  <a:srgbClr val="000000"/>
                </a:solidFill>
                <a:latin typeface="Times New Roman"/>
                <a:ea typeface="Times New Roman"/>
              </a:rPr>
              <a:t>Всероссийских проверочных работ (далее — ВПР)</a:t>
            </a:r>
            <a:r>
              <a:rPr lang="ru-RU" sz="2000" dirty="0">
                <a:solidFill>
                  <a:srgbClr val="000000"/>
                </a:solidFill>
                <a:latin typeface="Times New Roman"/>
                <a:ea typeface="Times New Roman"/>
              </a:rPr>
              <a:t> для обучающихся 4 классов по некоторым учебным предметам на основе обязательного участия образовательных учреждений.</a:t>
            </a:r>
            <a:endParaRPr lang="ru-RU" sz="2000" dirty="0">
              <a:latin typeface="Times New Roman"/>
              <a:ea typeface="Times New Roman"/>
            </a:endParaRPr>
          </a:p>
          <a:p>
            <a:r>
              <a:rPr lang="ru-RU" sz="2000" dirty="0">
                <a:solidFill>
                  <a:srgbClr val="000000"/>
                </a:solidFill>
                <a:latin typeface="Times New Roman"/>
                <a:ea typeface="Times New Roman"/>
              </a:rPr>
              <a:t>Контрольные работы проводятся в рамках Национального исследования качества образования (НИКО), для того, чтобы оценить, как в школах преподается тот или иной предмет</a:t>
            </a:r>
            <a:endParaRPr lang="ru-RU" sz="2000" dirty="0">
              <a:latin typeface="Times New Roman"/>
              <a:ea typeface="Times New Roman"/>
            </a:endParaRPr>
          </a:p>
          <a:p>
            <a:endParaRPr lang="ru-RU" sz="2000" dirty="0" smtClean="0">
              <a:solidFill>
                <a:srgbClr val="000000"/>
              </a:solidFill>
              <a:latin typeface="Times New Roman"/>
              <a:ea typeface="Times New Roman"/>
            </a:endParaRPr>
          </a:p>
          <a:p>
            <a:r>
              <a:rPr lang="ru-RU" sz="2000" b="1" dirty="0" smtClean="0">
                <a:solidFill>
                  <a:srgbClr val="000000"/>
                </a:solidFill>
                <a:latin typeface="Times New Roman"/>
                <a:ea typeface="Times New Roman"/>
              </a:rPr>
              <a:t>     Даты </a:t>
            </a:r>
            <a:r>
              <a:rPr lang="ru-RU" sz="2000" b="1" dirty="0">
                <a:solidFill>
                  <a:srgbClr val="000000"/>
                </a:solidFill>
                <a:latin typeface="Times New Roman"/>
                <a:ea typeface="Times New Roman"/>
              </a:rPr>
              <a:t>проведения мероприятий:</a:t>
            </a:r>
            <a:r>
              <a:rPr lang="ru-RU" sz="2000" dirty="0">
                <a:solidFill>
                  <a:srgbClr val="000000"/>
                </a:solidFill>
                <a:latin typeface="Times New Roman"/>
                <a:ea typeface="Times New Roman"/>
              </a:rPr>
              <a:t/>
            </a:r>
            <a:br>
              <a:rPr lang="ru-RU" sz="2000" dirty="0">
                <a:solidFill>
                  <a:srgbClr val="000000"/>
                </a:solidFill>
                <a:latin typeface="Times New Roman"/>
                <a:ea typeface="Times New Roman"/>
              </a:rPr>
            </a:br>
            <a:r>
              <a:rPr lang="ru-RU" sz="2000" dirty="0">
                <a:solidFill>
                  <a:srgbClr val="000000"/>
                </a:solidFill>
                <a:latin typeface="Times New Roman"/>
                <a:ea typeface="Times New Roman"/>
              </a:rPr>
              <a:t>Русский язык (часть 1 — диктант) – 18 апреля 2017 года</a:t>
            </a:r>
            <a:br>
              <a:rPr lang="ru-RU" sz="2000" dirty="0">
                <a:solidFill>
                  <a:srgbClr val="000000"/>
                </a:solidFill>
                <a:latin typeface="Times New Roman"/>
                <a:ea typeface="Times New Roman"/>
              </a:rPr>
            </a:br>
            <a:r>
              <a:rPr lang="ru-RU" sz="2000" dirty="0">
                <a:solidFill>
                  <a:srgbClr val="000000"/>
                </a:solidFill>
                <a:latin typeface="Times New Roman"/>
                <a:ea typeface="Times New Roman"/>
              </a:rPr>
              <a:t>Русский язык (часть 2) – 20 апреля 2017 года</a:t>
            </a:r>
            <a:br>
              <a:rPr lang="ru-RU" sz="2000" dirty="0">
                <a:solidFill>
                  <a:srgbClr val="000000"/>
                </a:solidFill>
                <a:latin typeface="Times New Roman"/>
                <a:ea typeface="Times New Roman"/>
              </a:rPr>
            </a:br>
            <a:r>
              <a:rPr lang="ru-RU" sz="2000" u="sng" dirty="0" smtClean="0">
                <a:latin typeface="Times New Roman"/>
                <a:ea typeface="Times New Roman"/>
              </a:rPr>
              <a:t>Математика</a:t>
            </a:r>
            <a:r>
              <a:rPr lang="ru-RU" sz="2000" dirty="0">
                <a:solidFill>
                  <a:srgbClr val="000000"/>
                </a:solidFill>
                <a:latin typeface="Times New Roman"/>
                <a:ea typeface="Times New Roman"/>
              </a:rPr>
              <a:t> – 25 апреля 2017 года</a:t>
            </a:r>
            <a:br>
              <a:rPr lang="ru-RU" sz="2000" dirty="0">
                <a:solidFill>
                  <a:srgbClr val="000000"/>
                </a:solidFill>
                <a:latin typeface="Times New Roman"/>
                <a:ea typeface="Times New Roman"/>
              </a:rPr>
            </a:br>
            <a:r>
              <a:rPr lang="ru-RU" sz="2000" dirty="0">
                <a:solidFill>
                  <a:srgbClr val="000000"/>
                </a:solidFill>
                <a:latin typeface="Times New Roman"/>
                <a:ea typeface="Times New Roman"/>
              </a:rPr>
              <a:t>Окружающий мир — 27 апреля 2017 года</a:t>
            </a:r>
            <a:endParaRPr lang="ru-RU" sz="2000" dirty="0">
              <a:latin typeface="Times New Roman"/>
              <a:ea typeface="Times New Roman"/>
            </a:endParaRPr>
          </a:p>
          <a:p>
            <a:endParaRPr lang="ru-RU" dirty="0">
              <a:solidFill>
                <a:srgbClr val="000000"/>
              </a:solidFill>
              <a:effectLst/>
              <a:latin typeface="Times New Roman"/>
              <a:ea typeface="Times New Roman"/>
            </a:endParaRPr>
          </a:p>
          <a:p>
            <a:endParaRPr lang="ru-RU" dirty="0" smtClean="0">
              <a:solidFill>
                <a:srgbClr val="000000"/>
              </a:solidFill>
              <a:latin typeface="Times New Roman"/>
              <a:ea typeface="Times New Roman"/>
            </a:endParaRPr>
          </a:p>
          <a:p>
            <a:endParaRPr lang="ru-RU" dirty="0">
              <a:solidFill>
                <a:srgbClr val="000000"/>
              </a:solidFill>
              <a:effectLst/>
              <a:latin typeface="Times New Roman"/>
              <a:ea typeface="Times New Roman"/>
            </a:endParaRPr>
          </a:p>
          <a:p>
            <a:endParaRPr lang="ru-RU" dirty="0" smtClean="0">
              <a:solidFill>
                <a:srgbClr val="000000"/>
              </a:solidFill>
              <a:latin typeface="Times New Roman"/>
              <a:ea typeface="Times New Roman"/>
            </a:endParaRPr>
          </a:p>
          <a:p>
            <a:endParaRPr lang="ru-RU" dirty="0">
              <a:solidFill>
                <a:srgbClr val="000000"/>
              </a:solidFill>
              <a:effectLst/>
              <a:latin typeface="Times New Roman"/>
              <a:ea typeface="Times New Roman"/>
            </a:endParaRPr>
          </a:p>
          <a:p>
            <a:endParaRPr lang="ru-RU" dirty="0" smtClean="0">
              <a:solidFill>
                <a:srgbClr val="000000"/>
              </a:solidFill>
              <a:latin typeface="Times New Roman"/>
              <a:ea typeface="Times New Roman"/>
            </a:endParaRPr>
          </a:p>
          <a:p>
            <a:endParaRPr lang="ru-RU" dirty="0">
              <a:solidFill>
                <a:srgbClr val="000000"/>
              </a:solidFill>
              <a:effectLst/>
              <a:latin typeface="Times New Roman"/>
              <a:ea typeface="Times New Roman"/>
            </a:endParaRPr>
          </a:p>
          <a:p>
            <a:endParaRPr lang="ru-RU" dirty="0">
              <a:effectLst/>
              <a:latin typeface="Times New Roman"/>
              <a:ea typeface="Times New Roman"/>
            </a:endParaRPr>
          </a:p>
        </p:txBody>
      </p:sp>
    </p:spTree>
    <p:extLst>
      <p:ext uri="{BB962C8B-B14F-4D97-AF65-F5344CB8AC3E}">
        <p14:creationId xmlns:p14="http://schemas.microsoft.com/office/powerpoint/2010/main" val="502265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32655"/>
            <a:ext cx="9036496" cy="5588709"/>
          </a:xfrm>
          <a:prstGeom prst="rect">
            <a:avLst/>
          </a:prstGeom>
        </p:spPr>
        <p:txBody>
          <a:bodyPr wrap="square">
            <a:spAutoFit/>
          </a:bodyPr>
          <a:lstStyle/>
          <a:p>
            <a:pPr>
              <a:lnSpc>
                <a:spcPts val="1500"/>
              </a:lnSpc>
              <a:spcAft>
                <a:spcPts val="1040"/>
              </a:spcAft>
            </a:pPr>
            <a:endParaRPr lang="ru-RU" b="1" dirty="0" smtClean="0">
              <a:latin typeface="Times New Roman"/>
              <a:ea typeface="Times New Roman"/>
              <a:cs typeface="Times New Roman"/>
            </a:endParaRPr>
          </a:p>
          <a:p>
            <a:pPr>
              <a:lnSpc>
                <a:spcPts val="1500"/>
              </a:lnSpc>
              <a:spcAft>
                <a:spcPts val="1040"/>
              </a:spcAft>
            </a:pPr>
            <a:endParaRPr lang="ru-RU" sz="2400" b="1" dirty="0" smtClean="0">
              <a:latin typeface="Times New Roman"/>
              <a:ea typeface="Times New Roman"/>
              <a:cs typeface="Times New Roman"/>
            </a:endParaRPr>
          </a:p>
          <a:p>
            <a:pPr algn="ctr">
              <a:lnSpc>
                <a:spcPts val="1500"/>
              </a:lnSpc>
              <a:spcAft>
                <a:spcPts val="1040"/>
              </a:spcAft>
            </a:pPr>
            <a:r>
              <a:rPr lang="ru-RU" sz="2400" b="1" dirty="0" smtClean="0">
                <a:latin typeface="Times New Roman"/>
                <a:ea typeface="Times New Roman"/>
                <a:cs typeface="Times New Roman"/>
              </a:rPr>
              <a:t>Что </a:t>
            </a:r>
            <a:r>
              <a:rPr lang="ru-RU" sz="2400" b="1" dirty="0">
                <a:latin typeface="Times New Roman"/>
                <a:ea typeface="Times New Roman"/>
                <a:cs typeface="Times New Roman"/>
              </a:rPr>
              <a:t>такое ВПР?</a:t>
            </a:r>
            <a:endParaRPr lang="ru-RU" sz="2400" dirty="0">
              <a:ea typeface="Times New Roman"/>
              <a:cs typeface="Times New Roman"/>
            </a:endParaRPr>
          </a:p>
          <a:p>
            <a:pPr>
              <a:lnSpc>
                <a:spcPct val="150000"/>
              </a:lnSpc>
              <a:spcAft>
                <a:spcPts val="830"/>
              </a:spcAft>
            </a:pPr>
            <a:r>
              <a:rPr lang="ru-RU" sz="2400" dirty="0" smtClean="0">
                <a:latin typeface="Times New Roman"/>
                <a:ea typeface="Times New Roman"/>
                <a:cs typeface="Times New Roman"/>
              </a:rPr>
              <a:t>      ВПР</a:t>
            </a:r>
            <a:r>
              <a:rPr lang="ru-RU" sz="2400" dirty="0">
                <a:latin typeface="Times New Roman"/>
                <a:ea typeface="Times New Roman"/>
                <a:cs typeface="Times New Roman"/>
              </a:rPr>
              <a:t>, по своей сути, итоговые контрольные по самым важным предметам начальной школы. Придумали их для того, чтобы трезво оценить уровень подготовки выпускников начальной школы всех образовательных учреждений России. Проверить, соответствуют ли знания школьников требованиям ФГОС. </a:t>
            </a:r>
            <a:endParaRPr lang="ru-RU" sz="2400" b="1" dirty="0" smtClean="0">
              <a:latin typeface="Times New Roman"/>
              <a:ea typeface="Times New Roman"/>
              <a:cs typeface="Times New Roman"/>
            </a:endParaRPr>
          </a:p>
          <a:p>
            <a:pPr>
              <a:lnSpc>
                <a:spcPct val="150000"/>
              </a:lnSpc>
              <a:spcAft>
                <a:spcPts val="1040"/>
              </a:spcAft>
            </a:pPr>
            <a:r>
              <a:rPr lang="ru-RU" sz="2400" dirty="0" smtClean="0">
                <a:latin typeface="Times New Roman"/>
                <a:ea typeface="Times New Roman"/>
                <a:cs typeface="Times New Roman"/>
              </a:rPr>
              <a:t>     От </a:t>
            </a:r>
            <a:r>
              <a:rPr lang="ru-RU" sz="2400" dirty="0">
                <a:latin typeface="Times New Roman"/>
                <a:ea typeface="Times New Roman"/>
                <a:cs typeface="Times New Roman"/>
              </a:rPr>
              <a:t>ВПР дальнейшая судьба школьника не зависит. Все выпускники начальной школы будут зачислены в </a:t>
            </a:r>
            <a:r>
              <a:rPr lang="ru-RU" sz="2400" dirty="0" smtClean="0">
                <a:latin typeface="Times New Roman"/>
                <a:ea typeface="Times New Roman"/>
                <a:cs typeface="Times New Roman"/>
              </a:rPr>
              <a:t>среднюю школу </a:t>
            </a:r>
            <a:r>
              <a:rPr lang="ru-RU" sz="2400" dirty="0">
                <a:latin typeface="Times New Roman"/>
                <a:ea typeface="Times New Roman"/>
                <a:cs typeface="Times New Roman"/>
              </a:rPr>
              <a:t>и будут продолжать учиться в том же классе, на общих основаниях.</a:t>
            </a:r>
            <a:endParaRPr lang="ru-RU" sz="2400" dirty="0">
              <a:ea typeface="Times New Roman"/>
              <a:cs typeface="Times New Roman"/>
            </a:endParaRPr>
          </a:p>
        </p:txBody>
      </p:sp>
    </p:spTree>
    <p:extLst>
      <p:ext uri="{BB962C8B-B14F-4D97-AF65-F5344CB8AC3E}">
        <p14:creationId xmlns:p14="http://schemas.microsoft.com/office/powerpoint/2010/main" val="3733103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836613"/>
            <a:ext cx="8229600" cy="6477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3600" b="1" dirty="0">
                <a:ln w="11430"/>
                <a:solidFill>
                  <a:srgbClr val="FF0000"/>
                </a:solidFill>
                <a:effectLst>
                  <a:outerShdw blurRad="50800" dist="39000" dir="5460000" algn="tl">
                    <a:srgbClr val="000000">
                      <a:alpha val="38000"/>
                    </a:srgbClr>
                  </a:outerShdw>
                </a:effectLst>
                <a:latin typeface="Times New Roman"/>
                <a:cs typeface="Times New Roman"/>
              </a:rPr>
              <a:t>ВСЕРОССИЙСКИЕ </a:t>
            </a:r>
            <a:r>
              <a:rPr lang="ru-RU" sz="3600" b="1" dirty="0" smtClean="0">
                <a:ln w="11430"/>
                <a:solidFill>
                  <a:srgbClr val="FF0000"/>
                </a:solidFill>
                <a:effectLst>
                  <a:outerShdw blurRad="50800" dist="39000" dir="5460000" algn="tl">
                    <a:srgbClr val="000000">
                      <a:alpha val="38000"/>
                    </a:srgbClr>
                  </a:outerShdw>
                </a:effectLst>
                <a:latin typeface="Times New Roman"/>
                <a:cs typeface="Times New Roman"/>
              </a:rPr>
              <a:t/>
            </a:r>
            <a:br>
              <a:rPr lang="ru-RU" sz="3600" b="1" dirty="0" smtClean="0">
                <a:ln w="11430"/>
                <a:solidFill>
                  <a:srgbClr val="FF0000"/>
                </a:solidFill>
                <a:effectLst>
                  <a:outerShdw blurRad="50800" dist="39000" dir="5460000" algn="tl">
                    <a:srgbClr val="000000">
                      <a:alpha val="38000"/>
                    </a:srgbClr>
                  </a:outerShdw>
                </a:effectLst>
                <a:latin typeface="Times New Roman"/>
                <a:cs typeface="Times New Roman"/>
              </a:rPr>
            </a:br>
            <a:r>
              <a:rPr lang="ru-RU" sz="3600" b="1" dirty="0" smtClean="0">
                <a:ln w="11430"/>
                <a:solidFill>
                  <a:srgbClr val="FF0000"/>
                </a:solidFill>
                <a:effectLst>
                  <a:outerShdw blurRad="50800" dist="39000" dir="5460000" algn="tl">
                    <a:srgbClr val="000000">
                      <a:alpha val="38000"/>
                    </a:srgbClr>
                  </a:outerShdw>
                </a:effectLst>
                <a:latin typeface="Times New Roman"/>
                <a:cs typeface="Times New Roman"/>
              </a:rPr>
              <a:t>ПРОВЕРОЧНЫЕ   РАБОТЫ</a:t>
            </a:r>
            <a:r>
              <a:rPr lang="ru-RU" b="1" i="1" dirty="0">
                <a:ln w="11430"/>
                <a:solidFill>
                  <a:srgbClr val="FF0000"/>
                </a:solidFill>
                <a:effectLst>
                  <a:outerShdw blurRad="50800" dist="39000" dir="5460000" algn="tl">
                    <a:srgbClr val="000000">
                      <a:alpha val="38000"/>
                    </a:srgbClr>
                  </a:outerShdw>
                </a:effectLst>
                <a:latin typeface="Times New Roman"/>
                <a:cs typeface="Times New Roman"/>
              </a:rPr>
              <a:t/>
            </a:r>
            <a:br>
              <a:rPr lang="ru-RU" b="1" i="1" dirty="0">
                <a:ln w="11430"/>
                <a:solidFill>
                  <a:srgbClr val="FF0000"/>
                </a:solidFill>
                <a:effectLst>
                  <a:outerShdw blurRad="50800" dist="39000" dir="5460000" algn="tl">
                    <a:srgbClr val="000000">
                      <a:alpha val="38000"/>
                    </a:srgbClr>
                  </a:outerShdw>
                </a:effectLst>
                <a:latin typeface="Times New Roman"/>
                <a:cs typeface="Times New Roman"/>
              </a:rPr>
            </a:br>
            <a:endParaRPr lang="ru-RU" b="1" dirty="0">
              <a:ln w="11430"/>
              <a:solidFill>
                <a:srgbClr val="FF0000"/>
              </a:solidFill>
              <a:effectLst>
                <a:outerShdw blurRad="50800" dist="39000" dir="5460000" algn="tl">
                  <a:srgbClr val="000000">
                    <a:alpha val="38000"/>
                  </a:srgbClr>
                </a:outerShdw>
              </a:effectLst>
            </a:endParaRPr>
          </a:p>
        </p:txBody>
      </p:sp>
      <p:sp>
        <p:nvSpPr>
          <p:cNvPr id="3" name="Объект 2"/>
          <p:cNvSpPr>
            <a:spLocks noGrp="1"/>
          </p:cNvSpPr>
          <p:nvPr>
            <p:ph idx="4294967295"/>
          </p:nvPr>
        </p:nvSpPr>
        <p:spPr>
          <a:xfrm>
            <a:off x="107504" y="1700808"/>
            <a:ext cx="8784976" cy="4968552"/>
          </a:xfrm>
        </p:spPr>
        <p:txBody>
          <a:bodyPr>
            <a:normAutofit/>
          </a:bodyPr>
          <a:lstStyle/>
          <a:p>
            <a:pPr marL="0" indent="0">
              <a:buNone/>
            </a:pPr>
            <a:r>
              <a:rPr lang="ru-RU" b="1" i="1" dirty="0" smtClean="0">
                <a:latin typeface="Arial" panose="020B0604020202020204" pitchFamily="34" charset="0"/>
                <a:cs typeface="Arial" panose="020B0604020202020204" pitchFamily="34" charset="0"/>
              </a:rPr>
              <a:t>    Цель </a:t>
            </a:r>
            <a:r>
              <a:rPr lang="ru-RU" b="1" i="1" dirty="0">
                <a:latin typeface="Arial" panose="020B0604020202020204" pitchFamily="34" charset="0"/>
                <a:cs typeface="Arial" panose="020B0604020202020204" pitchFamily="34" charset="0"/>
              </a:rPr>
              <a:t>ВПР </a:t>
            </a:r>
            <a:r>
              <a:rPr lang="ru-RU" dirty="0">
                <a:latin typeface="Arial" panose="020B0604020202020204" pitchFamily="34" charset="0"/>
                <a:cs typeface="Arial" panose="020B0604020202020204" pitchFamily="34" charset="0"/>
              </a:rPr>
              <a:t>– обеспечение единства </a:t>
            </a:r>
            <a:r>
              <a:rPr lang="ru-RU" dirty="0" smtClean="0">
                <a:latin typeface="Arial" panose="020B0604020202020204" pitchFamily="34" charset="0"/>
                <a:cs typeface="Arial" panose="020B0604020202020204" pitchFamily="34" charset="0"/>
              </a:rPr>
              <a:t>образовательного пространства </a:t>
            </a:r>
            <a:r>
              <a:rPr lang="ru-RU" dirty="0">
                <a:latin typeface="Arial" panose="020B0604020202020204" pitchFamily="34" charset="0"/>
                <a:cs typeface="Arial" panose="020B0604020202020204" pitchFamily="34" charset="0"/>
              </a:rPr>
              <a:t>Российской Федерации и поддержки введения Федерального государственного </a:t>
            </a:r>
            <a:r>
              <a:rPr lang="ru-RU" dirty="0" smtClean="0">
                <a:latin typeface="Arial" panose="020B0604020202020204" pitchFamily="34" charset="0"/>
                <a:cs typeface="Arial" panose="020B0604020202020204" pitchFamily="34" charset="0"/>
              </a:rPr>
              <a:t>образовательного </a:t>
            </a:r>
            <a:r>
              <a:rPr lang="ru-RU" dirty="0">
                <a:latin typeface="Arial" panose="020B0604020202020204" pitchFamily="34" charset="0"/>
                <a:cs typeface="Arial" panose="020B0604020202020204" pitchFamily="34" charset="0"/>
              </a:rPr>
              <a:t>стандарта за счет предоставления образовательным </a:t>
            </a:r>
            <a:r>
              <a:rPr lang="ru-RU" dirty="0" smtClean="0">
                <a:latin typeface="Arial" panose="020B0604020202020204" pitchFamily="34" charset="0"/>
                <a:cs typeface="Arial" panose="020B0604020202020204" pitchFamily="34" charset="0"/>
              </a:rPr>
              <a:t>      организациям </a:t>
            </a:r>
            <a:r>
              <a:rPr lang="ru-RU" dirty="0">
                <a:latin typeface="Arial" panose="020B0604020202020204" pitchFamily="34" charset="0"/>
                <a:cs typeface="Arial" panose="020B0604020202020204" pitchFamily="34" charset="0"/>
              </a:rPr>
              <a:t>единых </a:t>
            </a:r>
            <a:r>
              <a:rPr lang="ru-RU" dirty="0" smtClean="0">
                <a:latin typeface="Arial" panose="020B0604020202020204" pitchFamily="34" charset="0"/>
                <a:cs typeface="Arial" panose="020B0604020202020204" pitchFamily="34" charset="0"/>
              </a:rPr>
              <a:t>проверочных </a:t>
            </a:r>
            <a:r>
              <a:rPr lang="ru-RU" dirty="0">
                <a:latin typeface="Arial" panose="020B0604020202020204" pitchFamily="34" charset="0"/>
                <a:cs typeface="Arial" panose="020B0604020202020204" pitchFamily="34" charset="0"/>
              </a:rPr>
              <a:t>материалов и </a:t>
            </a:r>
            <a:r>
              <a:rPr lang="ru-RU" dirty="0" smtClean="0">
                <a:latin typeface="Arial" panose="020B0604020202020204" pitchFamily="34" charset="0"/>
                <a:cs typeface="Arial" panose="020B0604020202020204" pitchFamily="34" charset="0"/>
              </a:rPr>
              <a:t>	единых </a:t>
            </a:r>
            <a:r>
              <a:rPr lang="ru-RU" dirty="0">
                <a:latin typeface="Arial" panose="020B0604020202020204" pitchFamily="34" charset="0"/>
                <a:cs typeface="Arial" panose="020B0604020202020204" pitchFamily="34" charset="0"/>
              </a:rPr>
              <a:t>критериев оценивания  </a:t>
            </a:r>
            <a:r>
              <a:rPr lang="ru-RU" dirty="0" smtClean="0">
                <a:latin typeface="Arial" panose="020B0604020202020204" pitchFamily="34" charset="0"/>
                <a:cs typeface="Arial" panose="020B0604020202020204" pitchFamily="34" charset="0"/>
              </a:rPr>
              <a:t>учебных достижений.</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519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2483388"/>
            <a:ext cx="9036496" cy="9347174"/>
          </a:xfrm>
          <a:prstGeom prst="rect">
            <a:avLst/>
          </a:prstGeom>
        </p:spPr>
        <p:txBody>
          <a:bodyPr wrap="square">
            <a:spAutoFit/>
          </a:bodyPr>
          <a:lstStyle/>
          <a:p>
            <a:pPr>
              <a:lnSpc>
                <a:spcPct val="115000"/>
              </a:lnSpc>
              <a:spcAft>
                <a:spcPts val="830"/>
              </a:spcAft>
            </a:pPr>
            <a:endParaRPr lang="ru-RU" b="1" dirty="0" smtClean="0">
              <a:latin typeface="Times New Roman"/>
              <a:ea typeface="Times New Roman"/>
              <a:cs typeface="Times New Roman"/>
            </a:endParaRPr>
          </a:p>
          <a:p>
            <a:pPr>
              <a:lnSpc>
                <a:spcPct val="115000"/>
              </a:lnSpc>
              <a:spcAft>
                <a:spcPts val="830"/>
              </a:spcAft>
            </a:pPr>
            <a:endParaRPr lang="ru-RU" b="1" dirty="0">
              <a:latin typeface="Times New Roman"/>
              <a:ea typeface="Times New Roman"/>
              <a:cs typeface="Times New Roman"/>
            </a:endParaRPr>
          </a:p>
          <a:p>
            <a:pPr>
              <a:lnSpc>
                <a:spcPct val="115000"/>
              </a:lnSpc>
              <a:spcAft>
                <a:spcPts val="830"/>
              </a:spcAft>
            </a:pPr>
            <a:endParaRPr lang="ru-RU" b="1" dirty="0" smtClean="0">
              <a:latin typeface="Times New Roman"/>
              <a:ea typeface="Times New Roman"/>
              <a:cs typeface="Times New Roman"/>
            </a:endParaRPr>
          </a:p>
          <a:p>
            <a:pPr>
              <a:lnSpc>
                <a:spcPct val="115000"/>
              </a:lnSpc>
              <a:spcAft>
                <a:spcPts val="830"/>
              </a:spcAft>
            </a:pPr>
            <a:endParaRPr lang="ru-RU" b="1" dirty="0">
              <a:latin typeface="Times New Roman"/>
              <a:ea typeface="Times New Roman"/>
              <a:cs typeface="Times New Roman"/>
            </a:endParaRPr>
          </a:p>
          <a:p>
            <a:pPr>
              <a:lnSpc>
                <a:spcPct val="115000"/>
              </a:lnSpc>
              <a:spcAft>
                <a:spcPts val="830"/>
              </a:spcAft>
            </a:pPr>
            <a:endParaRPr lang="ru-RU" b="1" dirty="0" smtClean="0">
              <a:latin typeface="Times New Roman"/>
              <a:ea typeface="Times New Roman"/>
              <a:cs typeface="Times New Roman"/>
            </a:endParaRPr>
          </a:p>
          <a:p>
            <a:pPr>
              <a:lnSpc>
                <a:spcPct val="115000"/>
              </a:lnSpc>
              <a:spcAft>
                <a:spcPts val="830"/>
              </a:spcAft>
            </a:pPr>
            <a:endParaRPr lang="ru-RU" b="1" dirty="0">
              <a:latin typeface="Times New Roman"/>
              <a:ea typeface="Times New Roman"/>
              <a:cs typeface="Times New Roman"/>
            </a:endParaRPr>
          </a:p>
          <a:p>
            <a:pPr algn="ctr">
              <a:lnSpc>
                <a:spcPct val="115000"/>
              </a:lnSpc>
              <a:spcAft>
                <a:spcPts val="830"/>
              </a:spcAft>
            </a:pPr>
            <a:r>
              <a:rPr lang="ru-RU" sz="2400" b="1" dirty="0" smtClean="0">
                <a:latin typeface="Times New Roman"/>
                <a:ea typeface="Times New Roman"/>
                <a:cs typeface="Times New Roman"/>
              </a:rPr>
              <a:t>Как </a:t>
            </a:r>
            <a:r>
              <a:rPr lang="ru-RU" sz="2400" b="1" dirty="0">
                <a:latin typeface="Times New Roman"/>
                <a:ea typeface="Times New Roman"/>
                <a:cs typeface="Times New Roman"/>
              </a:rPr>
              <a:t>проводятся ВПР в </a:t>
            </a:r>
            <a:r>
              <a:rPr lang="ru-RU" sz="2400" b="1" dirty="0" smtClean="0">
                <a:latin typeface="Times New Roman"/>
                <a:ea typeface="Times New Roman"/>
                <a:cs typeface="Times New Roman"/>
              </a:rPr>
              <a:t> школах России?</a:t>
            </a:r>
            <a:endParaRPr lang="ru-RU" sz="2400" dirty="0">
              <a:ea typeface="Times New Roman"/>
              <a:cs typeface="Times New Roman"/>
            </a:endParaRPr>
          </a:p>
          <a:p>
            <a:pPr>
              <a:lnSpc>
                <a:spcPct val="115000"/>
              </a:lnSpc>
              <a:spcAft>
                <a:spcPts val="830"/>
              </a:spcAft>
            </a:pPr>
            <a:r>
              <a:rPr lang="ru-RU" sz="2400" dirty="0">
                <a:latin typeface="Times New Roman"/>
                <a:ea typeface="Times New Roman"/>
                <a:cs typeface="Times New Roman"/>
              </a:rPr>
              <a:t>Всероссийские проверочные уроки проводятся в одни и те же дни по всей России. Задания одни и те же для всех школ, они были разработаны специалистами федерального уровня. Критерии проверки тоже — одни и те же.</a:t>
            </a:r>
            <a:endParaRPr lang="ru-RU" sz="2400" dirty="0">
              <a:ea typeface="Times New Roman"/>
              <a:cs typeface="Times New Roman"/>
            </a:endParaRPr>
          </a:p>
          <a:p>
            <a:pPr>
              <a:lnSpc>
                <a:spcPct val="115000"/>
              </a:lnSpc>
              <a:spcAft>
                <a:spcPts val="830"/>
              </a:spcAft>
            </a:pPr>
            <a:r>
              <a:rPr lang="ru-RU" sz="2400" b="1" dirty="0" smtClean="0">
                <a:latin typeface="Times New Roman"/>
                <a:ea typeface="Times New Roman"/>
                <a:cs typeface="Times New Roman"/>
              </a:rPr>
              <a:t>          Проверяются </a:t>
            </a:r>
            <a:r>
              <a:rPr lang="ru-RU" sz="2400" b="1" dirty="0">
                <a:latin typeface="Times New Roman"/>
                <a:ea typeface="Times New Roman"/>
                <a:cs typeface="Times New Roman"/>
              </a:rPr>
              <a:t>наиболее важные аспекты образования: </a:t>
            </a:r>
            <a:endParaRPr lang="ru-RU" sz="2400" dirty="0">
              <a:ea typeface="Times New Roman"/>
              <a:cs typeface="Times New Roman"/>
            </a:endParaRPr>
          </a:p>
          <a:p>
            <a:pPr marL="342900" lvl="0" indent="-342900">
              <a:lnSpc>
                <a:spcPct val="115000"/>
              </a:lnSpc>
              <a:spcAft>
                <a:spcPts val="830"/>
              </a:spcAft>
              <a:buFont typeface="Wingdings" panose="05000000000000000000" pitchFamily="2" charset="2"/>
              <a:buChar char="ü"/>
              <a:tabLst>
                <a:tab pos="457200" algn="l"/>
              </a:tabLst>
            </a:pPr>
            <a:r>
              <a:rPr lang="ru-RU" sz="2400" dirty="0">
                <a:latin typeface="Times New Roman"/>
                <a:ea typeface="Times New Roman"/>
                <a:cs typeface="Times New Roman"/>
              </a:rPr>
              <a:t>Подготовка школьников к продолжению обучения;</a:t>
            </a:r>
            <a:endParaRPr lang="ru-RU" sz="2400" dirty="0">
              <a:ea typeface="Times New Roman"/>
              <a:cs typeface="Times New Roman"/>
            </a:endParaRPr>
          </a:p>
          <a:p>
            <a:pPr marL="342900" lvl="0" indent="-342900">
              <a:lnSpc>
                <a:spcPct val="115000"/>
              </a:lnSpc>
              <a:spcAft>
                <a:spcPts val="830"/>
              </a:spcAft>
              <a:buFont typeface="Wingdings" panose="05000000000000000000" pitchFamily="2" charset="2"/>
              <a:buChar char="ü"/>
              <a:tabLst>
                <a:tab pos="457200" algn="l"/>
              </a:tabLst>
            </a:pPr>
            <a:r>
              <a:rPr lang="ru-RU" sz="2400" dirty="0">
                <a:latin typeface="Times New Roman"/>
                <a:ea typeface="Times New Roman"/>
                <a:cs typeface="Times New Roman"/>
              </a:rPr>
              <a:t>Готовность применять полученные знания на практике.</a:t>
            </a:r>
            <a:endParaRPr lang="ru-RU" sz="2400" dirty="0">
              <a:ea typeface="Times New Roman"/>
              <a:cs typeface="Times New Roman"/>
            </a:endParaRPr>
          </a:p>
          <a:p>
            <a:pPr>
              <a:lnSpc>
                <a:spcPct val="115000"/>
              </a:lnSpc>
              <a:spcAft>
                <a:spcPts val="830"/>
              </a:spcAft>
            </a:pPr>
            <a:r>
              <a:rPr lang="ru-RU" sz="2400" dirty="0">
                <a:latin typeface="Times New Roman"/>
                <a:ea typeface="Times New Roman"/>
                <a:cs typeface="Times New Roman"/>
              </a:rPr>
              <a:t>Каждая проверочная работа рассчитана на один урок. </a:t>
            </a:r>
            <a:endParaRPr lang="ru-RU" sz="2400" dirty="0">
              <a:ea typeface="Times New Roman"/>
              <a:cs typeface="Times New Roman"/>
            </a:endParaRPr>
          </a:p>
          <a:p>
            <a:pPr marL="342900" lvl="0" indent="-342900">
              <a:lnSpc>
                <a:spcPct val="115000"/>
              </a:lnSpc>
              <a:spcAft>
                <a:spcPts val="830"/>
              </a:spcAft>
              <a:buSzPts val="1000"/>
              <a:buFont typeface="Symbol"/>
              <a:buChar char=""/>
              <a:tabLst>
                <a:tab pos="457200" algn="l"/>
              </a:tabLst>
            </a:pPr>
            <a:r>
              <a:rPr lang="ru-RU" sz="2400" dirty="0">
                <a:latin typeface="Times New Roman"/>
                <a:ea typeface="Times New Roman"/>
                <a:cs typeface="Times New Roman"/>
              </a:rPr>
              <a:t>русский язык — </a:t>
            </a:r>
            <a:r>
              <a:rPr lang="ru-RU" sz="2400" dirty="0" smtClean="0">
                <a:latin typeface="Times New Roman"/>
                <a:ea typeface="Times New Roman"/>
                <a:cs typeface="Times New Roman"/>
              </a:rPr>
              <a:t>15 заданий (задания частей 1 и 2 выполняются в разные дни);</a:t>
            </a:r>
            <a:endParaRPr lang="ru-RU" sz="2400" dirty="0">
              <a:ea typeface="Times New Roman"/>
              <a:cs typeface="Times New Roman"/>
            </a:endParaRPr>
          </a:p>
          <a:p>
            <a:pPr marL="342900" lvl="0" indent="-342900">
              <a:lnSpc>
                <a:spcPct val="115000"/>
              </a:lnSpc>
              <a:spcAft>
                <a:spcPts val="830"/>
              </a:spcAft>
              <a:buSzPts val="1000"/>
              <a:buFont typeface="Symbol"/>
              <a:buChar char=""/>
              <a:tabLst>
                <a:tab pos="457200" algn="l"/>
              </a:tabLst>
            </a:pPr>
            <a:r>
              <a:rPr lang="ru-RU" sz="2400" dirty="0">
                <a:latin typeface="Times New Roman"/>
                <a:ea typeface="Times New Roman"/>
                <a:cs typeface="Times New Roman"/>
              </a:rPr>
              <a:t>математика— 11 заданий;</a:t>
            </a:r>
            <a:endParaRPr lang="ru-RU" sz="2400" dirty="0">
              <a:ea typeface="Times New Roman"/>
              <a:cs typeface="Times New Roman"/>
            </a:endParaRPr>
          </a:p>
          <a:p>
            <a:pPr marL="342900" lvl="0" indent="-342900">
              <a:lnSpc>
                <a:spcPct val="115000"/>
              </a:lnSpc>
              <a:spcAft>
                <a:spcPts val="830"/>
              </a:spcAft>
              <a:buSzPts val="1000"/>
              <a:buFont typeface="Symbol"/>
              <a:buChar char=""/>
              <a:tabLst>
                <a:tab pos="457200" algn="l"/>
              </a:tabLst>
            </a:pPr>
            <a:r>
              <a:rPr lang="ru-RU" sz="2400" dirty="0">
                <a:latin typeface="Times New Roman"/>
                <a:ea typeface="Times New Roman"/>
                <a:cs typeface="Times New Roman"/>
              </a:rPr>
              <a:t>окружающий мир — 10 заданий.</a:t>
            </a:r>
            <a:endParaRPr lang="ru-RU" sz="2400" dirty="0">
              <a:ea typeface="Times New Roman"/>
              <a:cs typeface="Times New Roman"/>
            </a:endParaRPr>
          </a:p>
          <a:p>
            <a:pPr>
              <a:lnSpc>
                <a:spcPct val="115000"/>
              </a:lnSpc>
              <a:spcAft>
                <a:spcPts val="830"/>
              </a:spcAft>
            </a:pPr>
            <a:endParaRPr lang="ru-RU" sz="1600" dirty="0">
              <a:ea typeface="Times New Roman"/>
              <a:cs typeface="Times New Roman"/>
            </a:endParaRPr>
          </a:p>
        </p:txBody>
      </p:sp>
    </p:spTree>
    <p:extLst>
      <p:ext uri="{BB962C8B-B14F-4D97-AF65-F5344CB8AC3E}">
        <p14:creationId xmlns:p14="http://schemas.microsoft.com/office/powerpoint/2010/main" val="538249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39751"/>
            <a:ext cx="9144000" cy="7525137"/>
          </a:xfrm>
          <a:prstGeom prst="rect">
            <a:avLst/>
          </a:prstGeom>
        </p:spPr>
        <p:txBody>
          <a:bodyPr wrap="square">
            <a:spAutoFit/>
          </a:bodyPr>
          <a:lstStyle/>
          <a:p>
            <a:pPr indent="450215" algn="just">
              <a:lnSpc>
                <a:spcPct val="115000"/>
              </a:lnSpc>
              <a:spcAft>
                <a:spcPts val="0"/>
              </a:spcAft>
            </a:pPr>
            <a:endParaRPr lang="ru-RU" dirty="0" smtClean="0">
              <a:latin typeface="Times New Roman"/>
              <a:ea typeface="Times New Roman"/>
              <a:cs typeface="Times New Roman"/>
            </a:endParaRPr>
          </a:p>
          <a:p>
            <a:pPr indent="450215" algn="just">
              <a:lnSpc>
                <a:spcPct val="115000"/>
              </a:lnSpc>
              <a:spcAft>
                <a:spcPts val="0"/>
              </a:spcAft>
            </a:pPr>
            <a:endParaRPr lang="ru-RU" dirty="0" smtClean="0">
              <a:latin typeface="Times New Roman"/>
              <a:ea typeface="Times New Roman"/>
              <a:cs typeface="Times New Roman"/>
            </a:endParaRPr>
          </a:p>
          <a:p>
            <a:pPr indent="450215" algn="ctr">
              <a:lnSpc>
                <a:spcPct val="115000"/>
              </a:lnSpc>
              <a:spcAft>
                <a:spcPts val="0"/>
              </a:spcAft>
            </a:pPr>
            <a:r>
              <a:rPr lang="ru-RU" sz="2400" b="1" dirty="0" smtClean="0">
                <a:solidFill>
                  <a:srgbClr val="FF0000"/>
                </a:solidFill>
                <a:latin typeface="Times New Roman"/>
                <a:ea typeface="Times New Roman"/>
                <a:cs typeface="Times New Roman"/>
              </a:rPr>
              <a:t>Для </a:t>
            </a:r>
            <a:r>
              <a:rPr lang="ru-RU" sz="2400" b="1" dirty="0">
                <a:solidFill>
                  <a:srgbClr val="FF0000"/>
                </a:solidFill>
                <a:latin typeface="Times New Roman"/>
                <a:ea typeface="Times New Roman"/>
                <a:cs typeface="Times New Roman"/>
              </a:rPr>
              <a:t>подготовки к ВПР в 4-х классах мы используем </a:t>
            </a:r>
            <a:endParaRPr lang="ru-RU" sz="2400" b="1" dirty="0" smtClean="0">
              <a:solidFill>
                <a:srgbClr val="FF0000"/>
              </a:solidFill>
              <a:latin typeface="Times New Roman"/>
              <a:ea typeface="Times New Roman"/>
              <a:cs typeface="Times New Roman"/>
            </a:endParaRPr>
          </a:p>
          <a:p>
            <a:pPr indent="450215" algn="ctr">
              <a:lnSpc>
                <a:spcPct val="115000"/>
              </a:lnSpc>
              <a:spcAft>
                <a:spcPts val="0"/>
              </a:spcAft>
            </a:pPr>
            <a:r>
              <a:rPr lang="ru-RU" sz="2400" b="1" dirty="0" smtClean="0">
                <a:solidFill>
                  <a:srgbClr val="FF0000"/>
                </a:solidFill>
                <a:latin typeface="Times New Roman"/>
                <a:ea typeface="Times New Roman"/>
                <a:cs typeface="Times New Roman"/>
              </a:rPr>
              <a:t>материалы </a:t>
            </a:r>
            <a:r>
              <a:rPr lang="ru-RU" sz="2400" b="1" dirty="0">
                <a:solidFill>
                  <a:srgbClr val="FF0000"/>
                </a:solidFill>
                <a:latin typeface="Times New Roman"/>
                <a:ea typeface="Times New Roman"/>
                <a:cs typeface="Times New Roman"/>
              </a:rPr>
              <a:t>сайта </a:t>
            </a:r>
            <a:r>
              <a:rPr lang="ru-RU" sz="2400" b="1" dirty="0" smtClean="0">
                <a:solidFill>
                  <a:srgbClr val="FF0000"/>
                </a:solidFill>
                <a:latin typeface="Times New Roman"/>
                <a:ea typeface="Times New Roman"/>
                <a:cs typeface="Times New Roman"/>
              </a:rPr>
              <a:t>vpr.statgrad.org, </a:t>
            </a:r>
            <a:r>
              <a:rPr lang="en-US" sz="2400" b="1" dirty="0" smtClean="0">
                <a:solidFill>
                  <a:srgbClr val="FF0000"/>
                </a:solidFill>
                <a:latin typeface="Cambria"/>
              </a:rPr>
              <a:t>eduvpr.ru</a:t>
            </a:r>
            <a:r>
              <a:rPr lang="ru-RU" sz="2400" b="1" dirty="0" smtClean="0">
                <a:solidFill>
                  <a:srgbClr val="FF0000"/>
                </a:solidFill>
                <a:latin typeface="Cambria"/>
              </a:rPr>
              <a:t> </a:t>
            </a:r>
            <a:r>
              <a:rPr lang="ru-RU" sz="2400" b="1" dirty="0" smtClean="0">
                <a:solidFill>
                  <a:srgbClr val="FF0000"/>
                </a:solidFill>
                <a:latin typeface="Times New Roman"/>
                <a:ea typeface="Times New Roman"/>
                <a:cs typeface="Times New Roman"/>
              </a:rPr>
              <a:t> </a:t>
            </a:r>
            <a:r>
              <a:rPr lang="ru-RU" sz="2400" b="1" dirty="0">
                <a:solidFill>
                  <a:srgbClr val="FF0000"/>
                </a:solidFill>
                <a:latin typeface="Times New Roman"/>
                <a:ea typeface="Times New Roman"/>
                <a:cs typeface="Times New Roman"/>
              </a:rPr>
              <a:t>и </a:t>
            </a:r>
            <a:endParaRPr lang="ru-RU" sz="2400" b="1" dirty="0" smtClean="0">
              <a:solidFill>
                <a:srgbClr val="FF0000"/>
              </a:solidFill>
              <a:latin typeface="Times New Roman"/>
              <a:ea typeface="Times New Roman"/>
              <a:cs typeface="Times New Roman"/>
            </a:endParaRPr>
          </a:p>
          <a:p>
            <a:pPr indent="450215" algn="ctr">
              <a:lnSpc>
                <a:spcPct val="115000"/>
              </a:lnSpc>
              <a:spcAft>
                <a:spcPts val="0"/>
              </a:spcAft>
            </a:pPr>
            <a:r>
              <a:rPr lang="ru-RU" sz="2400" b="1" dirty="0" smtClean="0">
                <a:solidFill>
                  <a:srgbClr val="FF0000"/>
                </a:solidFill>
                <a:latin typeface="Times New Roman"/>
                <a:ea typeface="Times New Roman"/>
                <a:cs typeface="Times New Roman"/>
              </a:rPr>
              <a:t>рабочие </a:t>
            </a:r>
            <a:r>
              <a:rPr lang="ru-RU" sz="2400" b="1" dirty="0">
                <a:solidFill>
                  <a:srgbClr val="FF0000"/>
                </a:solidFill>
                <a:latin typeface="Times New Roman"/>
                <a:ea typeface="Times New Roman"/>
                <a:cs typeface="Times New Roman"/>
              </a:rPr>
              <a:t>тетради:</a:t>
            </a:r>
            <a:endParaRPr lang="ru-RU" sz="2400" b="1" dirty="0">
              <a:solidFill>
                <a:srgbClr val="FF0000"/>
              </a:solidFill>
              <a:ea typeface="Times New Roman"/>
              <a:cs typeface="Times New Roman"/>
            </a:endParaRPr>
          </a:p>
          <a:p>
            <a:pPr algn="just">
              <a:lnSpc>
                <a:spcPct val="115000"/>
              </a:lnSpc>
              <a:spcAft>
                <a:spcPts val="0"/>
              </a:spcAft>
            </a:pPr>
            <a:r>
              <a:rPr lang="ru-RU" sz="2400" b="1" dirty="0">
                <a:latin typeface="Times New Roman"/>
                <a:ea typeface="Times New Roman"/>
                <a:cs typeface="Times New Roman"/>
              </a:rPr>
              <a:t>Русский язык.</a:t>
            </a:r>
            <a:r>
              <a:rPr lang="ru-RU" sz="2400" dirty="0">
                <a:latin typeface="Times New Roman"/>
                <a:ea typeface="Times New Roman"/>
                <a:cs typeface="Times New Roman"/>
              </a:rPr>
              <a:t> </a:t>
            </a:r>
            <a:r>
              <a:rPr lang="ru-RU" sz="2400" dirty="0" smtClean="0">
                <a:latin typeface="Times New Roman"/>
                <a:ea typeface="Times New Roman"/>
                <a:cs typeface="Times New Roman"/>
              </a:rPr>
              <a:t>Готовимся к Всероссийской проверочной работе. Тренировочные задания. Мини-работы. Обучающие проверочные </a:t>
            </a:r>
            <a:r>
              <a:rPr lang="ru-RU" sz="2400" dirty="0" err="1" smtClean="0">
                <a:latin typeface="Times New Roman"/>
                <a:ea typeface="Times New Roman"/>
                <a:cs typeface="Times New Roman"/>
              </a:rPr>
              <a:t>работы.Автор</a:t>
            </a:r>
            <a:r>
              <a:rPr lang="ru-RU" sz="2400" dirty="0">
                <a:latin typeface="Times New Roman"/>
                <a:ea typeface="Times New Roman"/>
                <a:cs typeface="Times New Roman"/>
              </a:rPr>
              <a:t>: </a:t>
            </a:r>
            <a:r>
              <a:rPr lang="ru-RU" sz="2400" dirty="0" smtClean="0">
                <a:latin typeface="Times New Roman"/>
                <a:ea typeface="Times New Roman"/>
                <a:cs typeface="Times New Roman"/>
              </a:rPr>
              <a:t>Кузнецова М.И. </a:t>
            </a:r>
            <a:r>
              <a:rPr lang="ru-RU" sz="2400" dirty="0">
                <a:latin typeface="Times New Roman"/>
                <a:ea typeface="Times New Roman"/>
                <a:cs typeface="Times New Roman"/>
              </a:rPr>
              <a:t>Издательство </a:t>
            </a:r>
            <a:r>
              <a:rPr lang="ru-RU" sz="2400" dirty="0" smtClean="0">
                <a:latin typeface="Times New Roman"/>
                <a:ea typeface="Times New Roman"/>
                <a:cs typeface="Times New Roman"/>
              </a:rPr>
              <a:t>«Просвещение», </a:t>
            </a:r>
            <a:r>
              <a:rPr lang="ru-RU" sz="2400" dirty="0">
                <a:latin typeface="Times New Roman"/>
                <a:ea typeface="Times New Roman"/>
                <a:cs typeface="Times New Roman"/>
              </a:rPr>
              <a:t>Москва, </a:t>
            </a:r>
            <a:r>
              <a:rPr lang="ru-RU" sz="2400" dirty="0" smtClean="0">
                <a:latin typeface="Times New Roman"/>
                <a:ea typeface="Times New Roman"/>
                <a:cs typeface="Times New Roman"/>
              </a:rPr>
              <a:t>2016г.</a:t>
            </a:r>
            <a:endParaRPr lang="ru-RU" sz="2400" dirty="0">
              <a:ea typeface="Times New Roman"/>
              <a:cs typeface="Times New Roman"/>
            </a:endParaRPr>
          </a:p>
          <a:p>
            <a:pPr lvl="0" algn="just">
              <a:lnSpc>
                <a:spcPct val="115000"/>
              </a:lnSpc>
            </a:pPr>
            <a:r>
              <a:rPr lang="ru-RU" sz="2400" b="1" dirty="0">
                <a:latin typeface="Times New Roman"/>
                <a:ea typeface="Times New Roman"/>
                <a:cs typeface="Times New Roman"/>
              </a:rPr>
              <a:t>Математика.</a:t>
            </a:r>
            <a:r>
              <a:rPr lang="ru-RU" sz="2400" dirty="0">
                <a:latin typeface="Times New Roman"/>
                <a:ea typeface="Times New Roman"/>
                <a:cs typeface="Times New Roman"/>
              </a:rPr>
              <a:t> </a:t>
            </a:r>
            <a:r>
              <a:rPr lang="ru-RU" sz="2400" dirty="0">
                <a:solidFill>
                  <a:prstClr val="black"/>
                </a:solidFill>
                <a:latin typeface="Times New Roman"/>
                <a:ea typeface="Times New Roman"/>
                <a:cs typeface="Times New Roman"/>
              </a:rPr>
              <a:t>Готовимся к Всероссийской проверочной работе. Тренировочные задания. Мини-работы. Обучающие проверочные </a:t>
            </a:r>
            <a:r>
              <a:rPr lang="ru-RU" sz="2400" dirty="0" smtClean="0">
                <a:solidFill>
                  <a:prstClr val="black"/>
                </a:solidFill>
                <a:latin typeface="Times New Roman"/>
                <a:ea typeface="Times New Roman"/>
                <a:cs typeface="Times New Roman"/>
              </a:rPr>
              <a:t>работы. Авторы: </a:t>
            </a:r>
            <a:r>
              <a:rPr lang="ru-RU" sz="2400" dirty="0" err="1">
                <a:solidFill>
                  <a:prstClr val="black"/>
                </a:solidFill>
                <a:latin typeface="Times New Roman"/>
                <a:ea typeface="Times New Roman"/>
                <a:cs typeface="Times New Roman"/>
              </a:rPr>
              <a:t>Рыдзе</a:t>
            </a:r>
            <a:r>
              <a:rPr lang="ru-RU" sz="2400" dirty="0">
                <a:solidFill>
                  <a:prstClr val="black"/>
                </a:solidFill>
                <a:latin typeface="Times New Roman"/>
                <a:ea typeface="Times New Roman"/>
                <a:cs typeface="Times New Roman"/>
              </a:rPr>
              <a:t> О.А., Краснянская К.А.</a:t>
            </a:r>
            <a:r>
              <a:rPr lang="ru-RU" sz="2400" dirty="0" smtClean="0">
                <a:solidFill>
                  <a:prstClr val="black"/>
                </a:solidFill>
                <a:latin typeface="Times New Roman"/>
                <a:ea typeface="Times New Roman"/>
                <a:cs typeface="Times New Roman"/>
              </a:rPr>
              <a:t> </a:t>
            </a:r>
            <a:r>
              <a:rPr lang="ru-RU" sz="2400" dirty="0">
                <a:solidFill>
                  <a:prstClr val="black"/>
                </a:solidFill>
                <a:latin typeface="Times New Roman"/>
                <a:ea typeface="Times New Roman"/>
                <a:cs typeface="Times New Roman"/>
              </a:rPr>
              <a:t>Издательство «Просвещение», Москва, 2016г</a:t>
            </a:r>
            <a:r>
              <a:rPr lang="ru-RU" sz="2400" dirty="0" smtClean="0">
                <a:solidFill>
                  <a:prstClr val="black"/>
                </a:solidFill>
                <a:latin typeface="Times New Roman"/>
                <a:ea typeface="Times New Roman"/>
                <a:cs typeface="Times New Roman"/>
              </a:rPr>
              <a:t>.</a:t>
            </a:r>
            <a:endParaRPr lang="ru-RU" sz="2400" dirty="0">
              <a:ea typeface="Times New Roman"/>
              <a:cs typeface="Times New Roman"/>
            </a:endParaRPr>
          </a:p>
          <a:p>
            <a:pPr algn="just">
              <a:lnSpc>
                <a:spcPct val="115000"/>
              </a:lnSpc>
              <a:spcAft>
                <a:spcPts val="0"/>
              </a:spcAft>
            </a:pPr>
            <a:r>
              <a:rPr lang="ru-RU" sz="2400" b="1" dirty="0">
                <a:latin typeface="Times New Roman"/>
                <a:ea typeface="Times New Roman"/>
                <a:cs typeface="Times New Roman"/>
              </a:rPr>
              <a:t>Окружающий мир.</a:t>
            </a:r>
            <a:r>
              <a:rPr lang="ru-RU" sz="2400" dirty="0">
                <a:latin typeface="Times New Roman"/>
                <a:ea typeface="Times New Roman"/>
                <a:cs typeface="Times New Roman"/>
              </a:rPr>
              <a:t> </a:t>
            </a:r>
            <a:r>
              <a:rPr lang="ru-RU" sz="2400" dirty="0">
                <a:solidFill>
                  <a:prstClr val="black"/>
                </a:solidFill>
                <a:latin typeface="Times New Roman"/>
                <a:ea typeface="Times New Roman"/>
                <a:cs typeface="Times New Roman"/>
              </a:rPr>
              <a:t>Готовимся к Всероссийской проверочной работе. Тренировочные задания. Мини-работы. Обучающие проверочные работы.. </a:t>
            </a:r>
            <a:endParaRPr lang="ru-RU" sz="2400" dirty="0" smtClean="0">
              <a:latin typeface="Times New Roman"/>
              <a:ea typeface="Times New Roman"/>
              <a:cs typeface="Times New Roman"/>
            </a:endParaRPr>
          </a:p>
          <a:p>
            <a:pPr algn="just">
              <a:lnSpc>
                <a:spcPct val="115000"/>
              </a:lnSpc>
              <a:spcAft>
                <a:spcPts val="0"/>
              </a:spcAft>
            </a:pPr>
            <a:r>
              <a:rPr lang="ru-RU" sz="2400" dirty="0" smtClean="0">
                <a:latin typeface="Times New Roman"/>
                <a:ea typeface="Times New Roman"/>
                <a:cs typeface="Times New Roman"/>
              </a:rPr>
              <a:t>Автор</a:t>
            </a:r>
            <a:r>
              <a:rPr lang="ru-RU" sz="2400" dirty="0">
                <a:latin typeface="Times New Roman"/>
                <a:ea typeface="Times New Roman"/>
                <a:cs typeface="Times New Roman"/>
              </a:rPr>
              <a:t>: </a:t>
            </a:r>
            <a:r>
              <a:rPr lang="ru-RU" sz="2400" dirty="0" smtClean="0">
                <a:latin typeface="Times New Roman"/>
                <a:ea typeface="Times New Roman"/>
                <a:cs typeface="Times New Roman"/>
              </a:rPr>
              <a:t> </a:t>
            </a:r>
            <a:r>
              <a:rPr lang="ru-RU" sz="2400" dirty="0" err="1" smtClean="0">
                <a:latin typeface="Times New Roman"/>
                <a:ea typeface="Times New Roman"/>
                <a:cs typeface="Times New Roman"/>
              </a:rPr>
              <a:t>Дамидова</a:t>
            </a:r>
            <a:r>
              <a:rPr lang="ru-RU" sz="2400" dirty="0" smtClean="0">
                <a:latin typeface="Times New Roman"/>
                <a:ea typeface="Times New Roman"/>
                <a:cs typeface="Times New Roman"/>
              </a:rPr>
              <a:t> М.Ю. Издательство «Просвещение», </a:t>
            </a:r>
            <a:r>
              <a:rPr lang="ru-RU" sz="2400" dirty="0">
                <a:latin typeface="Times New Roman"/>
                <a:ea typeface="Times New Roman"/>
                <a:cs typeface="Times New Roman"/>
              </a:rPr>
              <a:t>Москва, </a:t>
            </a:r>
            <a:r>
              <a:rPr lang="ru-RU" sz="2400" dirty="0" smtClean="0">
                <a:latin typeface="Times New Roman"/>
                <a:ea typeface="Times New Roman"/>
                <a:cs typeface="Times New Roman"/>
              </a:rPr>
              <a:t>2016г</a:t>
            </a:r>
            <a:r>
              <a:rPr lang="ru-RU" sz="2400" dirty="0">
                <a:latin typeface="Times New Roman"/>
                <a:ea typeface="Times New Roman"/>
                <a:cs typeface="Times New Roman"/>
              </a:rPr>
              <a:t>.</a:t>
            </a:r>
            <a:endParaRPr lang="ru-RU" sz="2400" dirty="0">
              <a:ea typeface="Times New Roman"/>
              <a:cs typeface="Times New Roman"/>
            </a:endParaRPr>
          </a:p>
        </p:txBody>
      </p:sp>
    </p:spTree>
    <p:extLst>
      <p:ext uri="{BB962C8B-B14F-4D97-AF65-F5344CB8AC3E}">
        <p14:creationId xmlns:p14="http://schemas.microsoft.com/office/powerpoint/2010/main" val="6549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700213"/>
            <a:ext cx="4427538" cy="311150"/>
          </a:xfrm>
          <a:prstGeom prst="rect">
            <a:avLst/>
          </a:prstGeom>
          <a:solidFill>
            <a:srgbClr val="FD6D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altLang="ru-RU" b="1" dirty="0">
                <a:solidFill>
                  <a:prstClr val="white"/>
                </a:solidFill>
                <a:latin typeface="Arial" panose="020B0604020202020204" pitchFamily="34" charset="0"/>
                <a:cs typeface="Arial" panose="020B0604020202020204" pitchFamily="34" charset="0"/>
              </a:rPr>
              <a:t>           РАБОЧИЕ ТЕТРАДИ</a:t>
            </a:r>
          </a:p>
        </p:txBody>
      </p:sp>
      <p:pic>
        <p:nvPicPr>
          <p:cNvPr id="5123" name="Picture 20" descr="D:\ВПР\обложки 14.08\ВПР ОбложкаМР.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2349500"/>
            <a:ext cx="1833563" cy="2466975"/>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pic>
        <p:nvPicPr>
          <p:cNvPr id="5124" name="Picture 18" descr="D:\ВПР\обложки 14.08\ВПР Обложка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1413" y="2349500"/>
            <a:ext cx="1779587" cy="2519363"/>
          </a:xfrm>
          <a:prstGeom prst="rect">
            <a:avLst/>
          </a:prstGeom>
          <a:noFill/>
          <a:ln w="9525">
            <a:solidFill>
              <a:srgbClr val="92D050"/>
            </a:solidFill>
            <a:miter lim="800000"/>
            <a:headEnd/>
            <a:tailEnd/>
          </a:ln>
          <a:extLst>
            <a:ext uri="{909E8E84-426E-40DD-AFC4-6F175D3DCCD1}">
              <a14:hiddenFill xmlns:a14="http://schemas.microsoft.com/office/drawing/2010/main">
                <a:solidFill>
                  <a:srgbClr val="FFFFFF"/>
                </a:solidFill>
              </a14:hiddenFill>
            </a:ext>
          </a:extLst>
        </p:spPr>
      </p:pic>
      <p:pic>
        <p:nvPicPr>
          <p:cNvPr id="5125" name="Picture 17" descr="D:\ВПР\обложки 14.08\ВПР Обложка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31913" y="4360863"/>
            <a:ext cx="1809750" cy="249713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5126" name="Прямоугольник 1"/>
          <p:cNvSpPr>
            <a:spLocks noChangeArrowheads="1"/>
          </p:cNvSpPr>
          <p:nvPr/>
        </p:nvSpPr>
        <p:spPr bwMode="auto">
          <a:xfrm>
            <a:off x="1403350" y="144463"/>
            <a:ext cx="74850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ru-RU" altLang="ru-RU" sz="2400" b="1" dirty="0" smtClean="0">
                <a:solidFill>
                  <a:srgbClr val="FF0000"/>
                </a:solidFill>
                <a:latin typeface="Arial" charset="0"/>
                <a:cs typeface="Arial" charset="0"/>
              </a:rPr>
              <a:t>КОМПЛЕКТ «ГОТОВИМСЯ </a:t>
            </a:r>
          </a:p>
          <a:p>
            <a:pPr eaLnBrk="1" fontAlgn="base" hangingPunct="1">
              <a:spcBef>
                <a:spcPct val="0"/>
              </a:spcBef>
              <a:spcAft>
                <a:spcPct val="0"/>
              </a:spcAft>
              <a:buFontTx/>
              <a:buNone/>
            </a:pPr>
            <a:r>
              <a:rPr lang="ru-RU" altLang="ru-RU" sz="2400" b="1" dirty="0" smtClean="0">
                <a:solidFill>
                  <a:srgbClr val="FF0000"/>
                </a:solidFill>
                <a:latin typeface="Arial" charset="0"/>
                <a:cs typeface="Arial" charset="0"/>
              </a:rPr>
              <a:t>К ВСЕРОССИЙСКОЙ ПРОВЕРОЧНОЙ РАБОТЕ»</a:t>
            </a:r>
          </a:p>
        </p:txBody>
      </p:sp>
      <p:pic>
        <p:nvPicPr>
          <p:cNvPr id="5127" name="Рисунок 13"/>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8125" y="150813"/>
            <a:ext cx="823913"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Рисунок 3"/>
          <p:cNvPicPr>
            <a:picLocks noChangeAspect="1"/>
          </p:cNvPicPr>
          <p:nvPr/>
        </p:nvPicPr>
        <p:blipFill>
          <a:blip r:embed="rId7" cstate="print"/>
          <a:stretch>
            <a:fillRect/>
          </a:stretch>
        </p:blipFill>
        <p:spPr>
          <a:xfrm>
            <a:off x="8316913" y="1462088"/>
            <a:ext cx="825500" cy="430212"/>
          </a:xfrm>
          <a:prstGeom prst="rect">
            <a:avLst/>
          </a:prstGeom>
          <a:effectLst>
            <a:outerShdw blurRad="50800" dist="38100" dir="8100000" algn="tr" rotWithShape="0">
              <a:prstClr val="black">
                <a:alpha val="40000"/>
              </a:prstClr>
            </a:outerShdw>
          </a:effectLst>
        </p:spPr>
      </p:pic>
      <p:pic>
        <p:nvPicPr>
          <p:cNvPr id="5129" name="Рисунок 14"/>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07413" y="1490663"/>
            <a:ext cx="31273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Рисунок 20"/>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812088" y="6162675"/>
            <a:ext cx="1008062"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с двумя скругленными соседними углами 5"/>
          <p:cNvSpPr/>
          <p:nvPr/>
        </p:nvSpPr>
        <p:spPr>
          <a:xfrm rot="5400000">
            <a:off x="1330324" y="-211137"/>
            <a:ext cx="436563" cy="3100388"/>
          </a:xfrm>
          <a:prstGeom prst="round2SameRect">
            <a:avLst/>
          </a:prstGeom>
          <a:solidFill>
            <a:srgbClr val="FFE58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prstClr val="white"/>
              </a:solidFill>
            </a:endParaRPr>
          </a:p>
        </p:txBody>
      </p:sp>
      <p:sp>
        <p:nvSpPr>
          <p:cNvPr id="5132" name="Прямоугольник 4"/>
          <p:cNvSpPr>
            <a:spLocks noChangeArrowheads="1"/>
          </p:cNvSpPr>
          <p:nvPr/>
        </p:nvSpPr>
        <p:spPr bwMode="auto">
          <a:xfrm>
            <a:off x="68263" y="1120775"/>
            <a:ext cx="29479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ru-RU" altLang="ru-RU" sz="1800" b="1" dirty="0" smtClean="0">
                <a:solidFill>
                  <a:srgbClr val="FD6D55"/>
                </a:solidFill>
                <a:latin typeface="Arial Narrow" pitchFamily="34" charset="0"/>
                <a:cs typeface="Arial" charset="0"/>
              </a:rPr>
              <a:t>Выпуск  в октябре 2016 года!</a:t>
            </a:r>
          </a:p>
        </p:txBody>
      </p:sp>
      <p:pic>
        <p:nvPicPr>
          <p:cNvPr id="5133" name="Picture 2" descr="D:\ВПР\обложки 14.08\ВПРОбложкаМР.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011863" y="2781300"/>
            <a:ext cx="2052637" cy="268605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15" name="Прямоугольник 14"/>
          <p:cNvSpPr/>
          <p:nvPr/>
        </p:nvSpPr>
        <p:spPr>
          <a:xfrm>
            <a:off x="4427538" y="1963738"/>
            <a:ext cx="4716462" cy="312737"/>
          </a:xfrm>
          <a:prstGeom prst="rect">
            <a:avLst/>
          </a:prstGeom>
          <a:solidFill>
            <a:srgbClr val="FD6D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altLang="ru-RU" b="1" dirty="0">
                <a:solidFill>
                  <a:prstClr val="white"/>
                </a:solidFill>
                <a:latin typeface="Arial" panose="020B0604020202020204" pitchFamily="34" charset="0"/>
                <a:cs typeface="Arial" panose="020B0604020202020204" pitchFamily="34" charset="0"/>
              </a:rPr>
              <a:t>     МЕТОДИЧЕСКИЕ РЕКОМЕНДАЦИИ</a:t>
            </a:r>
          </a:p>
        </p:txBody>
      </p:sp>
    </p:spTree>
    <p:extLst>
      <p:ext uri="{BB962C8B-B14F-4D97-AF65-F5344CB8AC3E}">
        <p14:creationId xmlns:p14="http://schemas.microsoft.com/office/powerpoint/2010/main" val="3442197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923863" y="332656"/>
            <a:ext cx="8229600" cy="1143000"/>
          </a:xfrm>
        </p:spPr>
        <p:txBody>
          <a:bodyPr>
            <a:noAutofit/>
          </a:bodyPr>
          <a:lstStyle/>
          <a:p>
            <a:r>
              <a:rPr lang="ru-RU" sz="2800" b="1" dirty="0" smtClean="0">
                <a:solidFill>
                  <a:srgbClr val="FF0000"/>
                </a:solidFill>
              </a:rPr>
              <a:t>Как помочь учащимся подготовиться к ВПР?</a:t>
            </a:r>
            <a:r>
              <a:rPr lang="ru-RU" sz="2800" dirty="0" smtClean="0">
                <a:solidFill>
                  <a:srgbClr val="FF0000"/>
                </a:solidFill>
              </a:rPr>
              <a:t/>
            </a:r>
            <a:br>
              <a:rPr lang="ru-RU" sz="2800" dirty="0" smtClean="0">
                <a:solidFill>
                  <a:srgbClr val="FF0000"/>
                </a:solidFill>
              </a:rPr>
            </a:br>
            <a:r>
              <a:rPr lang="ru-RU" sz="2800" dirty="0" smtClean="0"/>
              <a:t>(рекомендации для учителей)</a:t>
            </a:r>
            <a:br>
              <a:rPr lang="ru-RU" sz="2800" dirty="0" smtClean="0"/>
            </a:br>
            <a:endParaRPr lang="ru-RU" sz="2800" dirty="0"/>
          </a:p>
        </p:txBody>
      </p:sp>
      <p:sp>
        <p:nvSpPr>
          <p:cNvPr id="3" name="Содержимое 2"/>
          <p:cNvSpPr>
            <a:spLocks noGrp="1"/>
          </p:cNvSpPr>
          <p:nvPr>
            <p:ph idx="4294967295"/>
          </p:nvPr>
        </p:nvSpPr>
        <p:spPr>
          <a:xfrm>
            <a:off x="0" y="1340768"/>
            <a:ext cx="9036496" cy="4785395"/>
          </a:xfrm>
        </p:spPr>
        <p:txBody>
          <a:bodyPr>
            <a:normAutofit fontScale="70000" lnSpcReduction="20000"/>
          </a:bodyPr>
          <a:lstStyle/>
          <a:p>
            <a:pPr marL="0" indent="0">
              <a:lnSpc>
                <a:spcPct val="120000"/>
              </a:lnSpc>
              <a:buNone/>
            </a:pPr>
            <a:r>
              <a:rPr lang="ru-RU" sz="2600" b="1" dirty="0" smtClean="0"/>
              <a:t>1. </a:t>
            </a:r>
            <a:r>
              <a:rPr lang="ru-RU" sz="3100" b="1" dirty="0" smtClean="0"/>
              <a:t>Составьте план подготовки по вашему предмету и расскажите о нем учащимся.</a:t>
            </a:r>
          </a:p>
          <a:p>
            <a:pPr marL="0" indent="0">
              <a:lnSpc>
                <a:spcPct val="120000"/>
              </a:lnSpc>
              <a:buNone/>
            </a:pPr>
            <a:r>
              <a:rPr lang="ru-RU" sz="3100" b="1" dirty="0" smtClean="0"/>
              <a:t>2.  Дайте учащимся возможность оценить их достижения </a:t>
            </a:r>
            <a:r>
              <a:rPr lang="ru-RU" sz="3100" dirty="0" smtClean="0"/>
              <a:t>в </a:t>
            </a:r>
            <a:r>
              <a:rPr lang="ru-RU" sz="3100" b="1" dirty="0" smtClean="0"/>
              <a:t>учебе.</a:t>
            </a:r>
            <a:endParaRPr lang="ru-RU" sz="3100" dirty="0" smtClean="0"/>
          </a:p>
          <a:p>
            <a:pPr marL="0" indent="0">
              <a:lnSpc>
                <a:spcPct val="120000"/>
              </a:lnSpc>
              <a:buNone/>
            </a:pPr>
            <a:r>
              <a:rPr lang="ru-RU" sz="3100" b="1" dirty="0" smtClean="0"/>
              <a:t>3. Не говорите</a:t>
            </a:r>
            <a:r>
              <a:rPr lang="ru-RU" sz="3100" dirty="0" smtClean="0"/>
              <a:t> </a:t>
            </a:r>
            <a:r>
              <a:rPr lang="ru-RU" sz="3100" b="1" dirty="0" smtClean="0"/>
              <a:t>с учащимися о ВПР слишком часто.</a:t>
            </a:r>
            <a:endParaRPr lang="ru-RU" sz="3100" dirty="0" smtClean="0"/>
          </a:p>
          <a:p>
            <a:pPr marL="0" indent="0">
              <a:lnSpc>
                <a:spcPct val="120000"/>
              </a:lnSpc>
              <a:buNone/>
            </a:pPr>
            <a:r>
              <a:rPr lang="ru-RU" sz="3100" b="1" dirty="0" smtClean="0"/>
              <a:t>4.  Используйте при изучении учебного материала различные педагогические технологии, методы</a:t>
            </a:r>
            <a:r>
              <a:rPr lang="ru-RU" sz="3100" dirty="0" smtClean="0"/>
              <a:t> </a:t>
            </a:r>
            <a:r>
              <a:rPr lang="ru-RU" sz="3100" b="1" dirty="0" smtClean="0"/>
              <a:t>и приемы.</a:t>
            </a:r>
            <a:endParaRPr lang="ru-RU" sz="3100" dirty="0" smtClean="0"/>
          </a:p>
          <a:p>
            <a:pPr marL="0" indent="0">
              <a:lnSpc>
                <a:spcPct val="120000"/>
              </a:lnSpc>
              <a:buNone/>
            </a:pPr>
            <a:r>
              <a:rPr lang="ru-RU" sz="3100" b="1" dirty="0"/>
              <a:t>5</a:t>
            </a:r>
            <a:r>
              <a:rPr lang="ru-RU" sz="3100" b="1" dirty="0" smtClean="0"/>
              <a:t>. Научите учащихся работать с критериями оценки заданий.</a:t>
            </a:r>
            <a:endParaRPr lang="ru-RU" sz="3100" dirty="0" smtClean="0"/>
          </a:p>
          <a:p>
            <a:pPr marL="0" lvl="0" indent="0">
              <a:lnSpc>
                <a:spcPct val="120000"/>
              </a:lnSpc>
              <a:buNone/>
            </a:pPr>
            <a:r>
              <a:rPr lang="ru-RU" sz="3100" b="1" dirty="0" smtClean="0">
                <a:solidFill>
                  <a:prstClr val="black"/>
                </a:solidFill>
              </a:rPr>
              <a:t>6.Не </a:t>
            </a:r>
            <a:r>
              <a:rPr lang="ru-RU" sz="3100" b="1" dirty="0">
                <a:solidFill>
                  <a:prstClr val="black"/>
                </a:solidFill>
              </a:rPr>
              <a:t>показывайте страха и беспокойства по поводу предстоящих ВПР.</a:t>
            </a:r>
          </a:p>
          <a:p>
            <a:pPr marL="0" lvl="0" indent="0">
              <a:lnSpc>
                <a:spcPct val="120000"/>
              </a:lnSpc>
              <a:buNone/>
            </a:pPr>
            <a:r>
              <a:rPr lang="ru-RU" sz="3100" b="1" dirty="0" smtClean="0">
                <a:solidFill>
                  <a:prstClr val="black"/>
                </a:solidFill>
              </a:rPr>
              <a:t>7. </a:t>
            </a:r>
            <a:r>
              <a:rPr lang="ru-RU" sz="3100" b="1" dirty="0">
                <a:solidFill>
                  <a:prstClr val="black"/>
                </a:solidFill>
              </a:rPr>
              <a:t>Хвалите своих учеников.</a:t>
            </a:r>
            <a:endParaRPr lang="ru-RU" sz="3100" dirty="0">
              <a:solidFill>
                <a:prstClr val="black"/>
              </a:solidFill>
            </a:endParaRPr>
          </a:p>
          <a:p>
            <a:pPr marL="0" lvl="0" indent="0">
              <a:lnSpc>
                <a:spcPct val="120000"/>
              </a:lnSpc>
              <a:buNone/>
            </a:pPr>
            <a:r>
              <a:rPr lang="ru-RU" sz="3100" b="1" dirty="0" smtClean="0">
                <a:solidFill>
                  <a:prstClr val="black"/>
                </a:solidFill>
              </a:rPr>
              <a:t>8. </a:t>
            </a:r>
            <a:r>
              <a:rPr lang="ru-RU" sz="3100" b="1" dirty="0">
                <a:solidFill>
                  <a:prstClr val="black"/>
                </a:solidFill>
              </a:rPr>
              <a:t>Обсуждайте с учащимися важность здорового образа жизни.</a:t>
            </a:r>
            <a:endParaRPr lang="ru-RU" sz="3100" dirty="0">
              <a:solidFill>
                <a:prstClr val="black"/>
              </a:solidFill>
            </a:endParaRPr>
          </a:p>
          <a:p>
            <a:pPr marL="0" lvl="0" indent="0">
              <a:lnSpc>
                <a:spcPct val="120000"/>
              </a:lnSpc>
              <a:buNone/>
            </a:pPr>
            <a:r>
              <a:rPr lang="ru-RU" sz="3100" b="1" dirty="0">
                <a:solidFill>
                  <a:prstClr val="black"/>
                </a:solidFill>
              </a:rPr>
              <a:t>9</a:t>
            </a:r>
            <a:r>
              <a:rPr lang="ru-RU" sz="3100" b="1" dirty="0" smtClean="0">
                <a:solidFill>
                  <a:prstClr val="black"/>
                </a:solidFill>
              </a:rPr>
              <a:t>. </a:t>
            </a:r>
            <a:r>
              <a:rPr lang="ru-RU" sz="3100" b="1" dirty="0">
                <a:solidFill>
                  <a:prstClr val="black"/>
                </a:solidFill>
              </a:rPr>
              <a:t>Поддерживайте </a:t>
            </a:r>
            <a:r>
              <a:rPr lang="ru-RU" sz="3100" b="1" dirty="0" err="1">
                <a:solidFill>
                  <a:prstClr val="black"/>
                </a:solidFill>
              </a:rPr>
              <a:t>внеучебные</a:t>
            </a:r>
            <a:r>
              <a:rPr lang="ru-RU" sz="3100" b="1" dirty="0">
                <a:solidFill>
                  <a:prstClr val="black"/>
                </a:solidFill>
              </a:rPr>
              <a:t> интересы учащихся.</a:t>
            </a:r>
            <a:endParaRPr lang="ru-RU" sz="3100" dirty="0">
              <a:solidFill>
                <a:prstClr val="black"/>
              </a:solidFill>
            </a:endParaRPr>
          </a:p>
          <a:p>
            <a:pPr marL="0" lvl="0" indent="0">
              <a:lnSpc>
                <a:spcPct val="120000"/>
              </a:lnSpc>
              <a:buNone/>
            </a:pPr>
            <a:r>
              <a:rPr lang="ru-RU" sz="3100" b="1" dirty="0" smtClean="0">
                <a:solidFill>
                  <a:prstClr val="black"/>
                </a:solidFill>
              </a:rPr>
              <a:t>10. </a:t>
            </a:r>
            <a:r>
              <a:rPr lang="ru-RU" sz="3100" b="1" dirty="0">
                <a:solidFill>
                  <a:prstClr val="black"/>
                </a:solidFill>
              </a:rPr>
              <a:t>Общайтесь с родителями и привлекайте их на свою сторону!</a:t>
            </a:r>
            <a:endParaRPr lang="ru-RU" sz="3100" dirty="0">
              <a:solidFill>
                <a:prstClr val="black"/>
              </a:solidFill>
            </a:endParaRPr>
          </a:p>
          <a:p>
            <a:pPr lvl="0"/>
            <a:endParaRPr lang="ru-RU" sz="3100" dirty="0">
              <a:solidFill>
                <a:prstClr val="black"/>
              </a:solidFill>
            </a:endParaRPr>
          </a:p>
          <a:p>
            <a:endParaRPr lang="ru-RU" sz="31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74638"/>
            <a:ext cx="8229600" cy="1143000"/>
          </a:xfrm>
        </p:spPr>
        <p:txBody>
          <a:bodyPr>
            <a:normAutofit/>
          </a:bodyPr>
          <a:lstStyle/>
          <a:p>
            <a:r>
              <a:rPr lang="ru-RU" sz="2800" b="1" dirty="0" smtClean="0">
                <a:solidFill>
                  <a:srgbClr val="FF0000"/>
                </a:solidFill>
              </a:rPr>
              <a:t>Виды работ, которые можно  использовать на уроках русского языка при подготовке к ВПР</a:t>
            </a:r>
            <a:endParaRPr lang="ru-RU" sz="2800" b="1" dirty="0">
              <a:solidFill>
                <a:srgbClr val="FF0000"/>
              </a:solidFill>
            </a:endParaRPr>
          </a:p>
        </p:txBody>
      </p:sp>
      <p:sp>
        <p:nvSpPr>
          <p:cNvPr id="3" name="Содержимое 2"/>
          <p:cNvSpPr>
            <a:spLocks noGrp="1"/>
          </p:cNvSpPr>
          <p:nvPr>
            <p:ph idx="4294967295"/>
          </p:nvPr>
        </p:nvSpPr>
        <p:spPr>
          <a:xfrm>
            <a:off x="0" y="1600200"/>
            <a:ext cx="9144000" cy="4525963"/>
          </a:xfrm>
        </p:spPr>
        <p:txBody>
          <a:bodyPr>
            <a:normAutofit fontScale="92500" lnSpcReduction="10000"/>
          </a:bodyPr>
          <a:lstStyle/>
          <a:p>
            <a:pPr lvl="0">
              <a:buNone/>
            </a:pPr>
            <a:r>
              <a:rPr lang="ru-RU" sz="2600" dirty="0" smtClean="0"/>
              <a:t>1. Орфографические минутки.</a:t>
            </a:r>
          </a:p>
          <a:p>
            <a:pPr lvl="0">
              <a:buNone/>
            </a:pPr>
            <a:r>
              <a:rPr lang="ru-RU" sz="2600" dirty="0" smtClean="0"/>
              <a:t>2. Зрительные диктанты</a:t>
            </a:r>
          </a:p>
          <a:p>
            <a:pPr lvl="0">
              <a:buNone/>
            </a:pPr>
            <a:r>
              <a:rPr lang="ru-RU" sz="2600" dirty="0" smtClean="0"/>
              <a:t>3.Объяснительные, предупредительные и проверочные диктанты.</a:t>
            </a:r>
          </a:p>
          <a:p>
            <a:pPr lvl="0">
              <a:buNone/>
            </a:pPr>
            <a:r>
              <a:rPr lang="ru-RU" sz="2600" dirty="0" smtClean="0"/>
              <a:t>4.Списывание текстов с «пропущенными буквами», с исправлением орфографических ошибок, с «пропуском» пунктуационных знаков.</a:t>
            </a:r>
          </a:p>
          <a:p>
            <a:pPr>
              <a:buNone/>
            </a:pPr>
            <a:r>
              <a:rPr lang="ru-RU" sz="2600" dirty="0" smtClean="0"/>
              <a:t>5. Классификация слов по наличию морфем в корне слова.</a:t>
            </a:r>
          </a:p>
          <a:p>
            <a:pPr marL="0" lvl="0" indent="0">
              <a:buNone/>
            </a:pPr>
            <a:r>
              <a:rPr lang="ru-RU" sz="2600" dirty="0" smtClean="0"/>
              <a:t>6.Упражнения </a:t>
            </a:r>
            <a:r>
              <a:rPr lang="ru-RU" sz="2600" dirty="0"/>
              <a:t>в классификации согласных звуков.</a:t>
            </a:r>
          </a:p>
          <a:p>
            <a:pPr marL="0" lvl="0" indent="0">
              <a:buNone/>
            </a:pPr>
            <a:r>
              <a:rPr lang="ru-RU" sz="2600" dirty="0" smtClean="0"/>
              <a:t>7.Упражнения </a:t>
            </a:r>
            <a:r>
              <a:rPr lang="ru-RU" sz="2600" dirty="0"/>
              <a:t>для развития умения разбирать слова по составу.</a:t>
            </a:r>
          </a:p>
          <a:p>
            <a:pPr marL="0" lvl="0" indent="0">
              <a:buNone/>
            </a:pPr>
            <a:r>
              <a:rPr lang="ru-RU" sz="2600" dirty="0" smtClean="0"/>
              <a:t>8.Упражнения </a:t>
            </a:r>
            <a:r>
              <a:rPr lang="ru-RU" sz="2600" dirty="0"/>
              <a:t>для развития умения распознавать части речи и их грамматические признаки в предложении.</a:t>
            </a:r>
          </a:p>
          <a:p>
            <a:pPr lvl="0">
              <a:buNone/>
            </a:pPr>
            <a:endParaRPr lang="ru-RU" sz="2400" dirty="0" smtClean="0"/>
          </a:p>
          <a:p>
            <a:endParaRPr lang="ru-RU" dirty="0" smtClean="0"/>
          </a:p>
          <a:p>
            <a:endParaRPr lang="ru-RU"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e372b2c89f6d75c5ba632cbdd732dbb3f0ca"/>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TotalTime>
  <Words>743</Words>
  <Application>Microsoft Office PowerPoint</Application>
  <PresentationFormat>Экран (4:3)</PresentationFormat>
  <Paragraphs>94</Paragraphs>
  <Slides>13</Slides>
  <Notes>1</Notes>
  <HiddenSlides>0</HiddenSlides>
  <MMClips>0</MMClips>
  <ScaleCrop>false</ScaleCrop>
  <HeadingPairs>
    <vt:vector size="4" baseType="variant">
      <vt:variant>
        <vt:lpstr>Тема</vt:lpstr>
      </vt:variant>
      <vt:variant>
        <vt:i4>3</vt:i4>
      </vt:variant>
      <vt:variant>
        <vt:lpstr>Заголовки слайдов</vt:lpstr>
      </vt:variant>
      <vt:variant>
        <vt:i4>13</vt:i4>
      </vt:variant>
    </vt:vector>
  </HeadingPairs>
  <TitlesOfParts>
    <vt:vector size="16" baseType="lpstr">
      <vt:lpstr>Тема Office</vt:lpstr>
      <vt:lpstr>Специальное оформление</vt:lpstr>
      <vt:lpstr>1_Тема Office</vt:lpstr>
      <vt:lpstr>Презентация PowerPoint</vt:lpstr>
      <vt:lpstr>Презентация PowerPoint</vt:lpstr>
      <vt:lpstr>Презентация PowerPoint</vt:lpstr>
      <vt:lpstr>ВСЕРОССИЙСКИЕ  ПРОВЕРОЧНЫЕ   РАБОТЫ </vt:lpstr>
      <vt:lpstr>Презентация PowerPoint</vt:lpstr>
      <vt:lpstr>Презентация PowerPoint</vt:lpstr>
      <vt:lpstr>Презентация PowerPoint</vt:lpstr>
      <vt:lpstr>Как помочь учащимся подготовиться к ВПР? (рекомендации для учителей) </vt:lpstr>
      <vt:lpstr>Виды работ, которые можно  использовать на уроках русского языка при подготовке к ВПР</vt:lpstr>
      <vt:lpstr>Виды  работ, которые можно  использовать на уроках окружающего мира при подготовке к ВПР </vt:lpstr>
      <vt:lpstr>Проверочные работы по математике содержат 12 заданий:</vt:lpstr>
      <vt:lpstr>Презентация PowerPoint</vt:lpstr>
      <vt:lpstr> 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Windows User</cp:lastModifiedBy>
  <cp:revision>33</cp:revision>
  <dcterms:created xsi:type="dcterms:W3CDTF">2011-12-13T19:04:59Z</dcterms:created>
  <dcterms:modified xsi:type="dcterms:W3CDTF">2017-01-09T14:15:56Z</dcterms:modified>
</cp:coreProperties>
</file>